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94" r:id="rId3"/>
    <p:sldId id="268" r:id="rId4"/>
    <p:sldId id="269" r:id="rId5"/>
    <p:sldId id="258" r:id="rId6"/>
    <p:sldId id="259" r:id="rId7"/>
    <p:sldId id="260" r:id="rId8"/>
    <p:sldId id="261" r:id="rId9"/>
    <p:sldId id="262" r:id="rId10"/>
    <p:sldId id="263" r:id="rId11"/>
    <p:sldId id="295" r:id="rId12"/>
    <p:sldId id="266" r:id="rId13"/>
    <p:sldId id="264" r:id="rId14"/>
    <p:sldId id="296" r:id="rId15"/>
    <p:sldId id="265" r:id="rId16"/>
    <p:sldId id="267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4" r:id="rId30"/>
    <p:sldId id="282" r:id="rId31"/>
    <p:sldId id="283" r:id="rId32"/>
    <p:sldId id="286" r:id="rId33"/>
    <p:sldId id="285" r:id="rId34"/>
    <p:sldId id="289" r:id="rId35"/>
    <p:sldId id="290" r:id="rId36"/>
    <p:sldId id="291" r:id="rId37"/>
    <p:sldId id="287" r:id="rId38"/>
    <p:sldId id="288" r:id="rId39"/>
    <p:sldId id="292" r:id="rId40"/>
    <p:sldId id="293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89F796-882E-E74F-9A09-CA5C8AB22333}" type="datetimeFigureOut">
              <a:rPr lang="en-US" smtClean="0"/>
              <a:t>4/3/24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D0C6B-9339-9347-BEC2-8114DDF13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D0C6B-9339-9347-BEC2-8114DDF138A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32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D11CA-3B4E-87C2-5FC0-0E3207F8CD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4BFAF2-1413-CB7C-9267-98D07A9CC3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C1982C-B79F-EE84-C777-AC7413C89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0743E-7BB9-5DD6-A1E1-6C3B28FF3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2698D-02AD-815F-304E-AA896763E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38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3AA2-2A66-373A-33B7-4CCDD289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0A4A4A-C899-E1B6-E33A-64818BF0BA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D37A0-1878-0C88-2A8A-6F48F0C7E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DA02E-C286-0D77-4876-D2CAC26CF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27DC4-2E54-A091-F5C8-182E2E6FF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29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3BBADB-4056-4DED-A715-E8440FCB63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146173-73F3-9516-4415-B702A8A33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A9876-A6BB-9B51-B222-4F4AACCDD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9D6E1-9CFE-A502-7C38-30CBFA3E8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CA041-1FC8-F5B5-0E0E-FD54650F7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67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B39CA-5701-0857-3D56-6FC409194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729AB-1489-E282-A931-5AB9B0863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12FF0-0F3E-A432-C564-DB1A43973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122B4-DBBA-C7B3-6320-E51F48FD9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835FA-0DD9-AA42-37ED-B2A746B6E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860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3DF18-23F2-64FC-6268-0978B37E9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7B43D-C5EC-9F72-F958-50601690B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6854B5-BF4F-FD93-F02C-A93D8CAD6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E64BC-56D3-CD0E-C3BA-5377B4F3B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9424C-24F8-5B08-668A-F88CE542E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660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383CD-4FC8-DFA7-D917-B404C1BE2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7F204-38DA-C0B2-9CD6-2341BD12F2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298037-2ABB-0DDE-AA59-FFE935CB8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7E10C-6C07-140F-0D1D-588F29879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0B8B9-3F75-664C-892F-61464914E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846F8-3F26-26AE-03A8-64BC0E26A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293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1FD79-DC88-F88B-C8FD-BCC35B8D7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621D8-0837-8D1F-8CD8-446131C7C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EFD1E9-B68E-1BCA-436D-A23118905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87A61E-4F6E-4C65-9B09-8C0F95EF00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3D9372-00F5-A614-C82A-9A25C753FF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1A01E7-E943-6640-E392-DE28A1E0F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56DED2-90DB-0415-4055-A68FEA44D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88186C-3C44-0914-304A-C53944948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9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3381B-D4AA-1A95-DB35-D62AB37F9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1C5A6A-84CE-2A83-BB20-8AC4FEF5E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1E6FFA-5661-5E0C-0F26-0F2253C89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BEB5F-9942-151A-709B-13CA03203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095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699BA5-02E4-C504-1FD8-D65F62EB7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938A04-6440-D163-62F9-1776CCD41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59D57-461B-FDEE-A347-80B175269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702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F05FF-452F-4AE5-43A8-6986AEB2F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97F6F-803F-1E89-B52D-E6DEB185F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9CC02-B798-55CF-F001-B8B25CF42E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17C82A-7E70-3B88-8862-324EFA0F5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774F78-7E89-23F2-BC88-A8D8E16E1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800C85-E672-40CC-9C9C-232DB4C68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923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9E89-D717-4133-577E-B566BCB00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392585-C13D-CEFF-1784-90F78EEFD8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A8C3F7-0587-4590-1E43-C64C80BCA5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B2AB39-1917-05A6-5950-B647FED8E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3038C1-6364-1C45-6B23-86EE3B06F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20D90-350E-94FF-14F8-E9FA64DFC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319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2C12E7-1F7A-F47B-6D96-5355895D2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BBFDF-EBB0-3327-1B4D-900F49D98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C31BF-665A-7683-4032-DB4F477FF9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BB1F90-ABE3-7C45-B425-918A0074D0B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AF7E7-9921-D73F-74AB-640A126E0B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6F442-2533-9042-E35F-313B4695D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4C6233-4D48-8B45-B88C-542A3EEE5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305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3C0EE-D99D-8D52-036A-133A710886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Transformers, Graph Neural Network, and Generative Adversarial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221492-1A80-E09B-A6B0-DD4FFFD79C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BIO 4990/6990</a:t>
            </a:r>
          </a:p>
          <a:p>
            <a:r>
              <a:rPr lang="en-US" dirty="0"/>
              <a:t>Dr. Megan Smith</a:t>
            </a:r>
          </a:p>
          <a:p>
            <a:r>
              <a:rPr lang="en-US" dirty="0"/>
              <a:t>April 3, 2024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307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FEBE7-D10F-2A39-A679-2D89498E8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Transformers: 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E78C3-DD45-B5B7-30DE-2C3ACC0D4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Transformers consist of two major components: encoder and decoder.</a:t>
            </a:r>
          </a:p>
          <a:p>
            <a:r>
              <a:rPr lang="en-US" dirty="0"/>
              <a:t>The encoder consists of four major components:</a:t>
            </a:r>
          </a:p>
          <a:p>
            <a:pPr lvl="1"/>
            <a:r>
              <a:rPr lang="en-US" dirty="0"/>
              <a:t>Word Embedding (encodes words to numbers)</a:t>
            </a:r>
          </a:p>
          <a:p>
            <a:pPr lvl="1"/>
            <a:r>
              <a:rPr lang="en-US" dirty="0"/>
              <a:t>Positional Embedding (encodes the positions of words in the sentence)</a:t>
            </a:r>
          </a:p>
          <a:p>
            <a:pPr lvl="1"/>
            <a:r>
              <a:rPr lang="en-US" dirty="0"/>
              <a:t>Self-Attention (encodes relationships among words in the sentence)</a:t>
            </a:r>
          </a:p>
          <a:p>
            <a:pPr lvl="1"/>
            <a:r>
              <a:rPr lang="en-US" dirty="0"/>
              <a:t>Residual Connections (facilitates training by allowing each stage of the network to focus on one task).</a:t>
            </a:r>
          </a:p>
          <a:p>
            <a:r>
              <a:rPr lang="en-US" dirty="0"/>
              <a:t>At step one, we pass each word in the input through the encoder, which can be done in parallel.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342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FEBE7-D10F-2A39-A679-2D89498E8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Transformers: Encoder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4B5EA2-30D7-95EF-B958-881C50095059}"/>
              </a:ext>
            </a:extLst>
          </p:cNvPr>
          <p:cNvSpPr txBox="1"/>
          <p:nvPr/>
        </p:nvSpPr>
        <p:spPr>
          <a:xfrm>
            <a:off x="5055476" y="1761644"/>
            <a:ext cx="629832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Word Embedding (encodes words to numbers)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Positional Embedding (encodes the positions of words in the sentence)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Self-Attention (encodes relationships among words in the sentence)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Residual Connections (facilitates training by allowing each stage of the network to focus on one task).</a:t>
            </a:r>
          </a:p>
        </p:txBody>
      </p:sp>
      <p:pic>
        <p:nvPicPr>
          <p:cNvPr id="12" name="Picture 11" descr="A diagram of a software algorithm&#10;&#10;Description automatically generated">
            <a:extLst>
              <a:ext uri="{FF2B5EF4-FFF2-40B4-BE49-F238E27FC236}">
                <a16:creationId xmlns:a16="http://schemas.microsoft.com/office/drawing/2014/main" id="{1514D257-332A-28F4-46FA-29B2CDCCFD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935" r="52443"/>
          <a:stretch/>
        </p:blipFill>
        <p:spPr>
          <a:xfrm>
            <a:off x="518984" y="1866325"/>
            <a:ext cx="3537544" cy="476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001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FEBE7-D10F-2A39-A679-2D89498E8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Transformers: Encoder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4B5EA2-30D7-95EF-B958-881C50095059}"/>
              </a:ext>
            </a:extLst>
          </p:cNvPr>
          <p:cNvSpPr txBox="1"/>
          <p:nvPr/>
        </p:nvSpPr>
        <p:spPr>
          <a:xfrm>
            <a:off x="5055476" y="1761644"/>
            <a:ext cx="629832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Each word is passed through the encoder.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Computations can be done in parallel across words.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same weights and biases are used to encode each word, meaning variable input sizes is accommodated.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can repeat the attention blocks and feed-forward networks for additional complexity.</a:t>
            </a:r>
          </a:p>
        </p:txBody>
      </p:sp>
      <p:pic>
        <p:nvPicPr>
          <p:cNvPr id="12" name="Picture 11" descr="A diagram of a software algorithm&#10;&#10;Description automatically generated">
            <a:extLst>
              <a:ext uri="{FF2B5EF4-FFF2-40B4-BE49-F238E27FC236}">
                <a16:creationId xmlns:a16="http://schemas.microsoft.com/office/drawing/2014/main" id="{1514D257-332A-28F4-46FA-29B2CDCCFD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935" r="52443"/>
          <a:stretch/>
        </p:blipFill>
        <p:spPr>
          <a:xfrm>
            <a:off x="518984" y="1866325"/>
            <a:ext cx="3537544" cy="476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4106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AC59D-EEB9-7909-4ED0-31835859C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Transformers: Decoder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1AAF1-7821-B6A6-23F7-4E0E1EAA4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decoder consists of the same four components as the encoder plus additional components:</a:t>
            </a:r>
          </a:p>
          <a:p>
            <a:pPr lvl="1"/>
            <a:r>
              <a:rPr lang="en-US" dirty="0"/>
              <a:t>Word Embedding (encodes words to numbers)</a:t>
            </a:r>
          </a:p>
          <a:p>
            <a:pPr lvl="1"/>
            <a:r>
              <a:rPr lang="en-US" dirty="0"/>
              <a:t>Positional Embedding (encodes the positions of words in the sentence)</a:t>
            </a:r>
          </a:p>
          <a:p>
            <a:pPr lvl="1"/>
            <a:r>
              <a:rPr lang="en-US" dirty="0"/>
              <a:t>Self-Attention (encodes relationships among words in the sentence)</a:t>
            </a:r>
          </a:p>
          <a:p>
            <a:pPr lvl="1"/>
            <a:r>
              <a:rPr lang="en-US" dirty="0"/>
              <a:t>Residual Connections (facilitates training by allowing each stage of the network to focus on one task).</a:t>
            </a:r>
          </a:p>
          <a:p>
            <a:pPr lvl="1"/>
            <a:r>
              <a:rPr lang="en-US" b="1" dirty="0"/>
              <a:t>Encoder-Decoder Attention</a:t>
            </a:r>
            <a:r>
              <a:rPr lang="en-US" dirty="0"/>
              <a:t> (allows decoder to keep track of significant words in the input.</a:t>
            </a:r>
          </a:p>
          <a:p>
            <a:pPr lvl="1"/>
            <a:r>
              <a:rPr lang="en-US" b="1" dirty="0"/>
              <a:t>Final output layer </a:t>
            </a:r>
            <a:r>
              <a:rPr lang="en-US" dirty="0"/>
              <a:t>(combines encoder-decoder attention and decoder output to predict words).</a:t>
            </a:r>
          </a:p>
        </p:txBody>
      </p:sp>
    </p:spTree>
    <p:extLst>
      <p:ext uri="{BB962C8B-B14F-4D97-AF65-F5344CB8AC3E}">
        <p14:creationId xmlns:p14="http://schemas.microsoft.com/office/powerpoint/2010/main" val="2466059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FAD5D-EF45-56B5-7F84-95D8B8428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Transformer: Decoder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D43052-1A57-CEDF-4E21-55FAF9BAF589}"/>
              </a:ext>
            </a:extLst>
          </p:cNvPr>
          <p:cNvSpPr txBox="1"/>
          <p:nvPr/>
        </p:nvSpPr>
        <p:spPr>
          <a:xfrm>
            <a:off x="290839" y="1690688"/>
            <a:ext cx="6929767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Word Embedding (encodes words to numbers)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Positional Embedding (encodes the positions of words in the sentence)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Self-Attention (encodes relationships among words in the sentence)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Residual Connections (facilitates training by allowing each stage of the network to focus on one task).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b="1" dirty="0"/>
              <a:t>Encoder-Decoder Attention</a:t>
            </a:r>
            <a:r>
              <a:rPr lang="en-US" sz="2200" dirty="0"/>
              <a:t> (allows decoder to keep track of significant words in the input.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b="1" dirty="0"/>
              <a:t>Final output layer </a:t>
            </a:r>
            <a:r>
              <a:rPr lang="en-US" sz="2200" dirty="0"/>
              <a:t>(combines encoder-decoder attention and decoder output to predict words).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8" name="Picture 7" descr="A diagram of a software algorithm&#10;&#10;Description automatically generated">
            <a:extLst>
              <a:ext uri="{FF2B5EF4-FFF2-40B4-BE49-F238E27FC236}">
                <a16:creationId xmlns:a16="http://schemas.microsoft.com/office/drawing/2014/main" id="{A4CBE33B-0EB0-B84C-0756-5056549094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48" t="-269" r="14895"/>
          <a:stretch/>
        </p:blipFill>
        <p:spPr>
          <a:xfrm>
            <a:off x="7327557" y="0"/>
            <a:ext cx="4864443" cy="682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664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FAD5D-EF45-56B5-7F84-95D8B8428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Transformer: Decoder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D43052-1A57-CEDF-4E21-55FAF9BAF589}"/>
              </a:ext>
            </a:extLst>
          </p:cNvPr>
          <p:cNvSpPr txBox="1"/>
          <p:nvPr/>
        </p:nvSpPr>
        <p:spPr>
          <a:xfrm>
            <a:off x="570926" y="1822622"/>
            <a:ext cx="58051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begin an ‘end of sentence’ token.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run the first token through the decoder, and combine it with information from the encoder using encoder-decoder attention.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Once we have the output, we begin with this as the input for the next prediction.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end up with a complete sentence.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8" name="Picture 7" descr="A diagram of a software algorithm&#10;&#10;Description automatically generated">
            <a:extLst>
              <a:ext uri="{FF2B5EF4-FFF2-40B4-BE49-F238E27FC236}">
                <a16:creationId xmlns:a16="http://schemas.microsoft.com/office/drawing/2014/main" id="{A4CBE33B-0EB0-B84C-0756-5056549094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48" t="-269" r="14895"/>
          <a:stretch/>
        </p:blipFill>
        <p:spPr>
          <a:xfrm>
            <a:off x="7327557" y="0"/>
            <a:ext cx="4864443" cy="682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452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AE550-E477-A6DD-4A16-53E85FF46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CB2D5-28EB-06FB-74AA-94C93597A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Transformers consist of encoders and decoders.</a:t>
            </a:r>
          </a:p>
          <a:p>
            <a:r>
              <a:rPr lang="en-US" dirty="0"/>
              <a:t>Words can be passed into the input simultaneously, allowing transformers to work for long sentences.</a:t>
            </a:r>
          </a:p>
          <a:p>
            <a:r>
              <a:rPr lang="en-US" dirty="0"/>
              <a:t>Transformers accept variable-sized input and create variable-sized output.</a:t>
            </a:r>
          </a:p>
        </p:txBody>
      </p:sp>
    </p:spTree>
    <p:extLst>
      <p:ext uri="{BB962C8B-B14F-4D97-AF65-F5344CB8AC3E}">
        <p14:creationId xmlns:p14="http://schemas.microsoft.com/office/powerpoint/2010/main" val="1419495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5706F-A8D6-4063-3A5B-45FB2A57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Example: </a:t>
            </a:r>
            <a:r>
              <a:rPr lang="en-US" dirty="0" err="1"/>
              <a:t>ReLERNN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335C8-73EE-71C6-6187-087E02592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/>
              <a:t>Goal</a:t>
            </a:r>
            <a:r>
              <a:rPr lang="en-US" dirty="0"/>
              <a:t>: Estimate a genome-wide recombination map from a genome alignment</a:t>
            </a:r>
          </a:p>
          <a:p>
            <a:r>
              <a:rPr lang="en-US" b="1" u="sng" dirty="0"/>
              <a:t>Architecture</a:t>
            </a:r>
            <a:r>
              <a:rPr lang="en-US" dirty="0"/>
              <a:t>: Gradient Recurrent Unit (similar to LSTM, but has fewer parameters).</a:t>
            </a:r>
          </a:p>
          <a:p>
            <a:r>
              <a:rPr lang="en-US" b="1" u="sng" dirty="0"/>
              <a:t>Training data</a:t>
            </a:r>
            <a:r>
              <a:rPr lang="en-US" u="sng" dirty="0"/>
              <a:t> </a:t>
            </a:r>
            <a:r>
              <a:rPr lang="en-US" dirty="0"/>
              <a:t>are simulated.</a:t>
            </a:r>
          </a:p>
          <a:p>
            <a:r>
              <a:rPr lang="en-US" b="1" u="sng" dirty="0"/>
              <a:t>Input</a:t>
            </a:r>
            <a:r>
              <a:rPr lang="en-US" b="1" dirty="0"/>
              <a:t>: </a:t>
            </a:r>
            <a:r>
              <a:rPr lang="en-US" dirty="0"/>
              <a:t>Genomic data </a:t>
            </a:r>
          </a:p>
          <a:p>
            <a:r>
              <a:rPr lang="en-US" b="1" u="sng" dirty="0"/>
              <a:t>Output</a:t>
            </a:r>
            <a:r>
              <a:rPr lang="en-US" dirty="0"/>
              <a:t>: Recombination rates across the genome.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CEC6B5-D5EA-D8CE-46E7-86E2FBD00701}"/>
              </a:ext>
            </a:extLst>
          </p:cNvPr>
          <p:cNvSpPr txBox="1"/>
          <p:nvPr/>
        </p:nvSpPr>
        <p:spPr>
          <a:xfrm>
            <a:off x="10211971" y="6492875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Adrion et al., 2020</a:t>
            </a:r>
          </a:p>
        </p:txBody>
      </p:sp>
    </p:spTree>
    <p:extLst>
      <p:ext uri="{BB962C8B-B14F-4D97-AF65-F5344CB8AC3E}">
        <p14:creationId xmlns:p14="http://schemas.microsoft.com/office/powerpoint/2010/main" val="1809227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1F1C7-164E-78D7-BC5E-C5687FAF1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Example: </a:t>
            </a:r>
            <a:r>
              <a:rPr lang="en-US" dirty="0" err="1"/>
              <a:t>ReLERNN</a:t>
            </a:r>
            <a:endParaRPr lang="en-US" dirty="0"/>
          </a:p>
        </p:txBody>
      </p:sp>
      <p:pic>
        <p:nvPicPr>
          <p:cNvPr id="4" name="New picture">
            <a:extLst>
              <a:ext uri="{FF2B5EF4-FFF2-40B4-BE49-F238E27FC236}">
                <a16:creationId xmlns:a16="http://schemas.microsoft.com/office/drawing/2014/main" id="{3CEF7E60-840C-5517-383F-FE61F1D3B0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767"/>
          <a:stretch/>
        </p:blipFill>
        <p:spPr>
          <a:xfrm>
            <a:off x="409489" y="1804085"/>
            <a:ext cx="11204359" cy="44855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F5F090-1D71-7B3F-0E24-84DD56C9BCC5}"/>
              </a:ext>
            </a:extLst>
          </p:cNvPr>
          <p:cNvSpPr txBox="1"/>
          <p:nvPr/>
        </p:nvSpPr>
        <p:spPr>
          <a:xfrm>
            <a:off x="10211971" y="6492875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Adrion et al., 2020</a:t>
            </a:r>
          </a:p>
        </p:txBody>
      </p:sp>
    </p:spTree>
    <p:extLst>
      <p:ext uri="{BB962C8B-B14F-4D97-AF65-F5344CB8AC3E}">
        <p14:creationId xmlns:p14="http://schemas.microsoft.com/office/powerpoint/2010/main" val="272190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5706F-A8D6-4063-3A5B-45FB2A57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 Example: </a:t>
            </a:r>
            <a:r>
              <a:rPr lang="en-US" dirty="0" err="1"/>
              <a:t>AlphaFold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335C8-73EE-71C6-6187-087E02592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/>
              <a:t>Goal</a:t>
            </a:r>
            <a:r>
              <a:rPr lang="en-US" dirty="0"/>
              <a:t>: Predict protein structure from sequences</a:t>
            </a:r>
          </a:p>
          <a:p>
            <a:r>
              <a:rPr lang="en-US" b="1" u="sng" dirty="0"/>
              <a:t>Architecture</a:t>
            </a:r>
            <a:r>
              <a:rPr lang="en-US" dirty="0"/>
              <a:t>: A really complicated model including transformers!</a:t>
            </a:r>
          </a:p>
          <a:p>
            <a:r>
              <a:rPr lang="en-US" b="1" u="sng" dirty="0"/>
              <a:t>Training data</a:t>
            </a:r>
            <a:r>
              <a:rPr lang="en-US" dirty="0"/>
              <a:t> are taken from public databases.</a:t>
            </a:r>
          </a:p>
          <a:p>
            <a:r>
              <a:rPr lang="en-US" b="1" u="sng" dirty="0"/>
              <a:t>Input</a:t>
            </a:r>
            <a:r>
              <a:rPr lang="en-US" b="1" dirty="0"/>
              <a:t>: </a:t>
            </a:r>
            <a:r>
              <a:rPr lang="en-US" dirty="0"/>
              <a:t>Amino acid sequences</a:t>
            </a:r>
          </a:p>
          <a:p>
            <a:r>
              <a:rPr lang="en-US" b="1" u="sng" dirty="0"/>
              <a:t>Output</a:t>
            </a:r>
            <a:r>
              <a:rPr lang="en-US" dirty="0"/>
              <a:t>: Protein 3D Structure.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CEC6B5-D5EA-D8CE-46E7-86E2FBD00701}"/>
              </a:ext>
            </a:extLst>
          </p:cNvPr>
          <p:cNvSpPr txBox="1"/>
          <p:nvPr/>
        </p:nvSpPr>
        <p:spPr>
          <a:xfrm>
            <a:off x="10211971" y="6492875"/>
            <a:ext cx="2060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Jumper et al., 2021</a:t>
            </a:r>
          </a:p>
        </p:txBody>
      </p:sp>
    </p:spTree>
    <p:extLst>
      <p:ext uri="{BB962C8B-B14F-4D97-AF65-F5344CB8AC3E}">
        <p14:creationId xmlns:p14="http://schemas.microsoft.com/office/powerpoint/2010/main" val="3355975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7B665-F282-FD52-A378-E9FAD048F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Forward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46FEA5A-B1C6-932E-677D-5ADB2BE0B9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3258050"/>
              </p:ext>
            </p:extLst>
          </p:nvPr>
        </p:nvGraphicFramePr>
        <p:xfrm>
          <a:off x="838200" y="1825625"/>
          <a:ext cx="10515600" cy="2966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35924">
                  <a:extLst>
                    <a:ext uri="{9D8B030D-6E8A-4147-A177-3AD203B41FA5}">
                      <a16:colId xmlns:a16="http://schemas.microsoft.com/office/drawing/2014/main" val="1081211136"/>
                    </a:ext>
                  </a:extLst>
                </a:gridCol>
                <a:gridCol w="8179676">
                  <a:extLst>
                    <a:ext uri="{9D8B030D-6E8A-4147-A177-3AD203B41FA5}">
                      <a16:colId xmlns:a16="http://schemas.microsoft.com/office/drawing/2014/main" val="35198389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857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4/3/24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Lecture: Transformers, GNNs, and GANs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490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4/5/24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Lecture: Unsupervised Learning—Clustering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71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4/8/24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Lecture: Unsupervised Learning—Dimensionality Reduction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93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4/10/24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Lecture: Unsupervised Learning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956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4/12/24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Computational Activity: Unsupervised Learning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35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4/15/24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Discussion 5: Domain Adaptation (Led by K. Cobb)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421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4/17/24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Cancelled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5147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60321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5706F-A8D6-4063-3A5B-45FB2A57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 Example: </a:t>
            </a:r>
            <a:r>
              <a:rPr lang="en-US" dirty="0" err="1"/>
              <a:t>AlphaFold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CEC6B5-D5EA-D8CE-46E7-86E2FBD00701}"/>
              </a:ext>
            </a:extLst>
          </p:cNvPr>
          <p:cNvSpPr txBox="1"/>
          <p:nvPr/>
        </p:nvSpPr>
        <p:spPr>
          <a:xfrm>
            <a:off x="10211971" y="6492875"/>
            <a:ext cx="2060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Jumper et al., 2021</a:t>
            </a:r>
          </a:p>
        </p:txBody>
      </p:sp>
      <p:pic>
        <p:nvPicPr>
          <p:cNvPr id="2050" name="Picture 2" descr="Fig. 1">
            <a:extLst>
              <a:ext uri="{FF2B5EF4-FFF2-40B4-BE49-F238E27FC236}">
                <a16:creationId xmlns:a16="http://schemas.microsoft.com/office/drawing/2014/main" id="{7BDF10E4-0DE5-6F31-A316-E100FFA115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9" b="55315"/>
          <a:stretch/>
        </p:blipFill>
        <p:spPr bwMode="auto">
          <a:xfrm>
            <a:off x="742970" y="1690688"/>
            <a:ext cx="11018463" cy="4201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314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8529B-310D-1F07-8022-E265639D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FA94-6406-1297-7E26-6D6B36FB1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2"/>
                </a:solidFill>
              </a:rPr>
              <a:t>Transformer Neural Networks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Review of RNNs and LSTMs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Sequence-to-sequence models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Motivation for Transformers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Transformer Neural Networks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Examples of RNNs and Transformers</a:t>
            </a:r>
          </a:p>
          <a:p>
            <a:r>
              <a:rPr lang="en-US" b="1" dirty="0"/>
              <a:t>Graph Neural Networks</a:t>
            </a:r>
          </a:p>
          <a:p>
            <a:pPr lvl="1"/>
            <a:r>
              <a:rPr lang="en-US" b="1" dirty="0"/>
              <a:t>Motivation for GNNs</a:t>
            </a:r>
          </a:p>
          <a:p>
            <a:pPr lvl="1"/>
            <a:r>
              <a:rPr lang="en-US" b="1" dirty="0"/>
              <a:t>GNN Tasks </a:t>
            </a:r>
          </a:p>
          <a:p>
            <a:pPr lvl="1"/>
            <a:r>
              <a:rPr lang="en-US" b="1" dirty="0"/>
              <a:t>General structure of a GNN</a:t>
            </a:r>
          </a:p>
          <a:p>
            <a:r>
              <a:rPr lang="en-US" dirty="0">
                <a:solidFill>
                  <a:schemeClr val="bg2"/>
                </a:solidFill>
              </a:rPr>
              <a:t>Generative Adversarial Networks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Structure of GANs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Examples of GANs</a:t>
            </a:r>
          </a:p>
        </p:txBody>
      </p:sp>
    </p:spTree>
    <p:extLst>
      <p:ext uri="{BB962C8B-B14F-4D97-AF65-F5344CB8AC3E}">
        <p14:creationId xmlns:p14="http://schemas.microsoft.com/office/powerpoint/2010/main" val="2555015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3AA2A-DE05-E070-24C1-F2FD362D2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077BD-22AC-B471-0BBC-B1F38B569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data are easily represented as graphs</a:t>
            </a:r>
          </a:p>
          <a:p>
            <a:pPr lvl="1"/>
            <a:r>
              <a:rPr lang="en-US" dirty="0"/>
              <a:t>Social networks</a:t>
            </a:r>
          </a:p>
          <a:p>
            <a:pPr lvl="1"/>
            <a:r>
              <a:rPr lang="en-US" dirty="0"/>
              <a:t>Molecular structures</a:t>
            </a:r>
          </a:p>
          <a:p>
            <a:pPr lvl="1"/>
            <a:r>
              <a:rPr lang="en-US" dirty="0"/>
              <a:t>Phylogenies</a:t>
            </a:r>
          </a:p>
          <a:p>
            <a:r>
              <a:rPr lang="en-US" dirty="0"/>
              <a:t>Graphs naturally represent sets of objects and the connections between them.</a:t>
            </a:r>
          </a:p>
        </p:txBody>
      </p:sp>
    </p:spTree>
    <p:extLst>
      <p:ext uri="{BB962C8B-B14F-4D97-AF65-F5344CB8AC3E}">
        <p14:creationId xmlns:p14="http://schemas.microsoft.com/office/powerpoint/2010/main" val="8994354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37E50-8149-76C4-6E00-F5A36407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F1223-959A-8736-68E7-20D84753F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Graphs have </a:t>
            </a:r>
            <a:r>
              <a:rPr lang="en-US" dirty="0">
                <a:solidFill>
                  <a:schemeClr val="accent6"/>
                </a:solidFill>
              </a:rPr>
              <a:t>vertexes (nodes)</a:t>
            </a:r>
            <a:r>
              <a:rPr lang="en-US" dirty="0"/>
              <a:t>, </a:t>
            </a:r>
            <a:r>
              <a:rPr lang="en-US" dirty="0">
                <a:solidFill>
                  <a:schemeClr val="accent2"/>
                </a:solidFill>
              </a:rPr>
              <a:t>edges (links), </a:t>
            </a:r>
            <a:r>
              <a:rPr lang="en-US" dirty="0"/>
              <a:t>and global attributes.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8753323-42AF-BD1E-22A4-431589309737}"/>
              </a:ext>
            </a:extLst>
          </p:cNvPr>
          <p:cNvGrpSpPr/>
          <p:nvPr/>
        </p:nvGrpSpPr>
        <p:grpSpPr>
          <a:xfrm>
            <a:off x="3510454" y="2596055"/>
            <a:ext cx="4214650" cy="2575034"/>
            <a:chOff x="3510454" y="2596055"/>
            <a:chExt cx="4214650" cy="257503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145820F-2527-2F2E-CEDF-67C6FF3A0626}"/>
                </a:ext>
              </a:extLst>
            </p:cNvPr>
            <p:cNvSpPr/>
            <p:nvPr/>
          </p:nvSpPr>
          <p:spPr>
            <a:xfrm>
              <a:off x="5349765" y="2596055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C64C124-4461-EB7B-8DCC-B6A7FBA80DBD}"/>
                </a:ext>
              </a:extLst>
            </p:cNvPr>
            <p:cNvSpPr/>
            <p:nvPr/>
          </p:nvSpPr>
          <p:spPr>
            <a:xfrm>
              <a:off x="6074979" y="4561489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D77ED86-7ACA-356C-2F7B-9CF8C48D0718}"/>
                </a:ext>
              </a:extLst>
            </p:cNvPr>
            <p:cNvSpPr/>
            <p:nvPr/>
          </p:nvSpPr>
          <p:spPr>
            <a:xfrm>
              <a:off x="4750675" y="462455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F9590C0-A3E0-C482-E735-251C3E20854E}"/>
                </a:ext>
              </a:extLst>
            </p:cNvPr>
            <p:cNvSpPr/>
            <p:nvPr/>
          </p:nvSpPr>
          <p:spPr>
            <a:xfrm>
              <a:off x="7189076" y="314259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61D21C3-AF29-2A3F-B0E9-3EC89005F83B}"/>
                </a:ext>
              </a:extLst>
            </p:cNvPr>
            <p:cNvSpPr/>
            <p:nvPr/>
          </p:nvSpPr>
          <p:spPr>
            <a:xfrm>
              <a:off x="3510454" y="347052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645FC58-9889-CC86-07A4-F3D40729C935}"/>
                </a:ext>
              </a:extLst>
            </p:cNvPr>
            <p:cNvCxnSpPr>
              <a:stCxn id="4" idx="4"/>
              <a:endCxn id="6" idx="0"/>
            </p:cNvCxnSpPr>
            <p:nvPr/>
          </p:nvCxnSpPr>
          <p:spPr>
            <a:xfrm flipH="1">
              <a:off x="5018689" y="3142592"/>
              <a:ext cx="599090" cy="148196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67B9797-3898-C2DA-86E9-D230E94F006E}"/>
                </a:ext>
              </a:extLst>
            </p:cNvPr>
            <p:cNvCxnSpPr>
              <a:cxnSpLocks/>
              <a:stCxn id="4" idx="2"/>
            </p:cNvCxnSpPr>
            <p:nvPr/>
          </p:nvCxnSpPr>
          <p:spPr>
            <a:xfrm flipH="1">
              <a:off x="4046482" y="2869324"/>
              <a:ext cx="1303283" cy="8771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5344873-19C7-2B0B-40BA-C64FDE78A376}"/>
                </a:ext>
              </a:extLst>
            </p:cNvPr>
            <p:cNvCxnSpPr>
              <a:cxnSpLocks/>
              <a:stCxn id="5" idx="2"/>
              <a:endCxn id="6" idx="6"/>
            </p:cNvCxnSpPr>
            <p:nvPr/>
          </p:nvCxnSpPr>
          <p:spPr>
            <a:xfrm flipH="1">
              <a:off x="5286703" y="4834758"/>
              <a:ext cx="788276" cy="6306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D978294-304E-6881-2BB3-A7ABE05E2C6F}"/>
                </a:ext>
              </a:extLst>
            </p:cNvPr>
            <p:cNvCxnSpPr>
              <a:cxnSpLocks/>
              <a:stCxn id="7" idx="2"/>
              <a:endCxn id="8" idx="6"/>
            </p:cNvCxnSpPr>
            <p:nvPr/>
          </p:nvCxnSpPr>
          <p:spPr>
            <a:xfrm flipH="1">
              <a:off x="4046482" y="3415861"/>
              <a:ext cx="3142594" cy="32793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171758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4AC2A-C9FA-34B0-27F0-0D4306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to solve with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A0551-37CA-F873-03BD-C5E009DE8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Graph-level tasks</a:t>
            </a:r>
            <a:r>
              <a:rPr lang="en-US" dirty="0"/>
              <a:t>: predict a property of the entire graph (e.g., predict the function of a molecule).</a:t>
            </a:r>
          </a:p>
          <a:p>
            <a:endParaRPr lang="en-US" dirty="0"/>
          </a:p>
          <a:p>
            <a:r>
              <a:rPr lang="en-US" b="1" dirty="0"/>
              <a:t>Node-level tasks</a:t>
            </a:r>
            <a:r>
              <a:rPr lang="en-US" dirty="0"/>
              <a:t>: predict something about each node in a graph (e.g., predict to which club individuals belong).</a:t>
            </a:r>
          </a:p>
          <a:p>
            <a:endParaRPr lang="en-US" b="1" dirty="0"/>
          </a:p>
          <a:p>
            <a:r>
              <a:rPr lang="en-US" b="1" dirty="0"/>
              <a:t>Edge-level tasks</a:t>
            </a:r>
            <a:r>
              <a:rPr lang="en-US" dirty="0"/>
              <a:t>: predict how nodes are connected</a:t>
            </a:r>
          </a:p>
        </p:txBody>
      </p:sp>
    </p:spTree>
    <p:extLst>
      <p:ext uri="{BB962C8B-B14F-4D97-AF65-F5344CB8AC3E}">
        <p14:creationId xmlns:p14="http://schemas.microsoft.com/office/powerpoint/2010/main" val="38311528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D62CA-2E81-A8E7-7D1B-D4C559096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represent graphs?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4331A-D31E-E960-694C-CD3613B75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53" y="1825625"/>
            <a:ext cx="11701834" cy="4351338"/>
          </a:xfrm>
        </p:spPr>
        <p:txBody>
          <a:bodyPr/>
          <a:lstStyle/>
          <a:p>
            <a:r>
              <a:rPr lang="en-US" b="1" dirty="0"/>
              <a:t>Node feature matrix</a:t>
            </a:r>
            <a:r>
              <a:rPr lang="en-US" dirty="0"/>
              <a:t>: encodes information associated with each node</a:t>
            </a:r>
          </a:p>
          <a:p>
            <a:r>
              <a:rPr lang="en-US" b="1" dirty="0"/>
              <a:t>Adjacency matrix</a:t>
            </a:r>
            <a:r>
              <a:rPr lang="en-US" dirty="0"/>
              <a:t>: encodes how nodes are connected.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40892A4-A5B0-498F-E259-026140EE80A7}"/>
              </a:ext>
            </a:extLst>
          </p:cNvPr>
          <p:cNvGrpSpPr/>
          <p:nvPr/>
        </p:nvGrpSpPr>
        <p:grpSpPr>
          <a:xfrm>
            <a:off x="838200" y="3601929"/>
            <a:ext cx="4214650" cy="2575034"/>
            <a:chOff x="3510454" y="2596055"/>
            <a:chExt cx="4214650" cy="257503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BD75CCA-F0E0-43D9-9479-DCF91217B730}"/>
                </a:ext>
              </a:extLst>
            </p:cNvPr>
            <p:cNvSpPr/>
            <p:nvPr/>
          </p:nvSpPr>
          <p:spPr>
            <a:xfrm>
              <a:off x="5349765" y="2596055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6BAA856-C4F4-C893-AA81-A82E112C762E}"/>
                </a:ext>
              </a:extLst>
            </p:cNvPr>
            <p:cNvSpPr/>
            <p:nvPr/>
          </p:nvSpPr>
          <p:spPr>
            <a:xfrm>
              <a:off x="6074979" y="4561489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665BA-1803-9D3B-C6B5-E2818DC22097}"/>
                </a:ext>
              </a:extLst>
            </p:cNvPr>
            <p:cNvSpPr/>
            <p:nvPr/>
          </p:nvSpPr>
          <p:spPr>
            <a:xfrm>
              <a:off x="4750675" y="462455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790987C-D869-4F1E-D6D6-0F1BD07F5146}"/>
                </a:ext>
              </a:extLst>
            </p:cNvPr>
            <p:cNvSpPr/>
            <p:nvPr/>
          </p:nvSpPr>
          <p:spPr>
            <a:xfrm>
              <a:off x="7189076" y="314259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45A9BCE-CA47-0682-2376-A2F6F495D5DC}"/>
                </a:ext>
              </a:extLst>
            </p:cNvPr>
            <p:cNvSpPr/>
            <p:nvPr/>
          </p:nvSpPr>
          <p:spPr>
            <a:xfrm>
              <a:off x="3510454" y="347052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EE905C9-C5D8-586E-471F-AF9BDB163474}"/>
                </a:ext>
              </a:extLst>
            </p:cNvPr>
            <p:cNvCxnSpPr>
              <a:stCxn id="5" idx="4"/>
              <a:endCxn id="7" idx="0"/>
            </p:cNvCxnSpPr>
            <p:nvPr/>
          </p:nvCxnSpPr>
          <p:spPr>
            <a:xfrm flipH="1">
              <a:off x="5018689" y="3142592"/>
              <a:ext cx="599090" cy="148196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59AF76B-E0DE-3190-F536-4ED161AAD576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 flipH="1">
              <a:off x="4046482" y="2869324"/>
              <a:ext cx="1303283" cy="8771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CE95101-55A7-FCD0-15F0-8EBD20B1426A}"/>
                </a:ext>
              </a:extLst>
            </p:cNvPr>
            <p:cNvCxnSpPr>
              <a:cxnSpLocks/>
              <a:stCxn id="6" idx="2"/>
              <a:endCxn id="7" idx="6"/>
            </p:cNvCxnSpPr>
            <p:nvPr/>
          </p:nvCxnSpPr>
          <p:spPr>
            <a:xfrm flipH="1">
              <a:off x="5286703" y="4834758"/>
              <a:ext cx="788276" cy="6306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F46C59E-B2BD-4A17-6D61-E92B4406BC69}"/>
                </a:ext>
              </a:extLst>
            </p:cNvPr>
            <p:cNvCxnSpPr>
              <a:cxnSpLocks/>
              <a:stCxn id="8" idx="2"/>
              <a:endCxn id="9" idx="6"/>
            </p:cNvCxnSpPr>
            <p:nvPr/>
          </p:nvCxnSpPr>
          <p:spPr>
            <a:xfrm flipH="1">
              <a:off x="4046482" y="3415861"/>
              <a:ext cx="3142594" cy="32793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B1C01C6-828D-8D34-4A04-5132BF9C2107}"/>
              </a:ext>
            </a:extLst>
          </p:cNvPr>
          <p:cNvGrpSpPr/>
          <p:nvPr/>
        </p:nvGrpSpPr>
        <p:grpSpPr>
          <a:xfrm>
            <a:off x="6970989" y="3601929"/>
            <a:ext cx="2561895" cy="2743200"/>
            <a:chOff x="6970989" y="3601929"/>
            <a:chExt cx="2561895" cy="274320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271A63BB-F273-2A0B-A17C-A1A7F20462C8}"/>
                </a:ext>
              </a:extLst>
            </p:cNvPr>
            <p:cNvGrpSpPr/>
            <p:nvPr/>
          </p:nvGrpSpPr>
          <p:grpSpPr>
            <a:xfrm>
              <a:off x="6973614" y="3601929"/>
              <a:ext cx="2559269" cy="2743200"/>
              <a:chOff x="7761889" y="3775351"/>
              <a:chExt cx="2559269" cy="2743200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A10ACE43-AEA6-C7E0-54DF-89D2FC42B9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743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4051C0E4-23E9-1F95-4E5D-BCE820BA67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5597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0360071C-21F0-477C-F77B-57D1CC97AD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61889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546B5278-C72B-EA06-4544-51D95F5670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97451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E4C479EE-3B1D-16A1-6BF9-ED9258D683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09305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7386FBA0-43B5-9D87-25FB-E090DE4E29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21158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A636D80-896D-A23E-913A-4A3B7734CF08}"/>
                </a:ext>
              </a:extLst>
            </p:cNvPr>
            <p:cNvGrpSpPr/>
            <p:nvPr/>
          </p:nvGrpSpPr>
          <p:grpSpPr>
            <a:xfrm rot="5400000">
              <a:off x="6888310" y="3687236"/>
              <a:ext cx="2727253" cy="2561895"/>
              <a:chOff x="7761889" y="3775351"/>
              <a:chExt cx="2570918" cy="2743200"/>
            </a:xfrm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7C91E382-7E17-ED26-3289-FB94B83DC5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743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97CE44F3-B0A5-4DF0-AF61-B34BB7387B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5597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31B3DF6-1C8A-774B-03B5-6E8ADBB904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61889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66BF1E9B-1FED-0915-8483-61FAA2DC58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97451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C818F848-AAB5-3631-8DEC-24012A94A1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09305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FCBA449-3BA9-FD1E-9D73-7E8738073D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32807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E7CDC362-4541-6323-087A-2092EAA73B51}"/>
              </a:ext>
            </a:extLst>
          </p:cNvPr>
          <p:cNvSpPr txBox="1"/>
          <p:nvPr/>
        </p:nvSpPr>
        <p:spPr>
          <a:xfrm>
            <a:off x="7088104" y="32206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2167AA1-AFC4-B043-E185-946E03736D6D}"/>
              </a:ext>
            </a:extLst>
          </p:cNvPr>
          <p:cNvSpPr txBox="1"/>
          <p:nvPr/>
        </p:nvSpPr>
        <p:spPr>
          <a:xfrm>
            <a:off x="7591242" y="32206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8A2B645-2502-10E3-C41F-B384E1698E93}"/>
              </a:ext>
            </a:extLst>
          </p:cNvPr>
          <p:cNvSpPr txBox="1"/>
          <p:nvPr/>
        </p:nvSpPr>
        <p:spPr>
          <a:xfrm>
            <a:off x="8597518" y="32206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A2E7E0F-7FBE-A1BE-1B8C-76CCA19D224C}"/>
              </a:ext>
            </a:extLst>
          </p:cNvPr>
          <p:cNvSpPr txBox="1"/>
          <p:nvPr/>
        </p:nvSpPr>
        <p:spPr>
          <a:xfrm>
            <a:off x="8094380" y="32206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228FAB9-6D8A-1D63-DD75-45DCFDB9A0BA}"/>
              </a:ext>
            </a:extLst>
          </p:cNvPr>
          <p:cNvSpPr txBox="1"/>
          <p:nvPr/>
        </p:nvSpPr>
        <p:spPr>
          <a:xfrm>
            <a:off x="9100655" y="32206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E7D3FF-D70E-C207-A642-4E78917CD80C}"/>
              </a:ext>
            </a:extLst>
          </p:cNvPr>
          <p:cNvSpPr txBox="1"/>
          <p:nvPr/>
        </p:nvSpPr>
        <p:spPr>
          <a:xfrm>
            <a:off x="6649193" y="370696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33F0401-54D9-7C30-7B97-4CA821133A72}"/>
              </a:ext>
            </a:extLst>
          </p:cNvPr>
          <p:cNvSpPr txBox="1"/>
          <p:nvPr/>
        </p:nvSpPr>
        <p:spPr>
          <a:xfrm>
            <a:off x="6649193" y="424826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6DFF85B-EE62-A089-F3CA-108A370BDEB1}"/>
              </a:ext>
            </a:extLst>
          </p:cNvPr>
          <p:cNvSpPr txBox="1"/>
          <p:nvPr/>
        </p:nvSpPr>
        <p:spPr>
          <a:xfrm>
            <a:off x="6649193" y="53308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BAC1097-378B-2E9C-29F0-82015B6F5727}"/>
              </a:ext>
            </a:extLst>
          </p:cNvPr>
          <p:cNvSpPr txBox="1"/>
          <p:nvPr/>
        </p:nvSpPr>
        <p:spPr>
          <a:xfrm>
            <a:off x="6649193" y="47895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BA6036F-2BB2-CA64-D082-FB7623C82A41}"/>
              </a:ext>
            </a:extLst>
          </p:cNvPr>
          <p:cNvSpPr txBox="1"/>
          <p:nvPr/>
        </p:nvSpPr>
        <p:spPr>
          <a:xfrm>
            <a:off x="6649193" y="58721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635E897-2DCC-28D0-1E7D-56C8395405E3}"/>
              </a:ext>
            </a:extLst>
          </p:cNvPr>
          <p:cNvSpPr/>
          <p:nvPr/>
        </p:nvSpPr>
        <p:spPr>
          <a:xfrm>
            <a:off x="7997322" y="3601929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CA1534D-5C62-F478-301D-198CF504572C}"/>
              </a:ext>
            </a:extLst>
          </p:cNvPr>
          <p:cNvSpPr/>
          <p:nvPr/>
        </p:nvSpPr>
        <p:spPr>
          <a:xfrm>
            <a:off x="7992502" y="4148930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485ED81-9F98-D565-A8E6-559E83B42619}"/>
              </a:ext>
            </a:extLst>
          </p:cNvPr>
          <p:cNvSpPr/>
          <p:nvPr/>
        </p:nvSpPr>
        <p:spPr>
          <a:xfrm>
            <a:off x="8509174" y="3592220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F2AEBD5-4E38-D5F6-5F73-265D45630D63}"/>
              </a:ext>
            </a:extLst>
          </p:cNvPr>
          <p:cNvSpPr/>
          <p:nvPr/>
        </p:nvSpPr>
        <p:spPr>
          <a:xfrm>
            <a:off x="6977847" y="5242725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ED84735-C6A4-3C1A-7488-60A09F816E7B}"/>
              </a:ext>
            </a:extLst>
          </p:cNvPr>
          <p:cNvSpPr/>
          <p:nvPr/>
        </p:nvSpPr>
        <p:spPr>
          <a:xfrm>
            <a:off x="6974468" y="4699284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E9B2A09-01E5-3297-62D0-C6CF77A0DD79}"/>
              </a:ext>
            </a:extLst>
          </p:cNvPr>
          <p:cNvSpPr/>
          <p:nvPr/>
        </p:nvSpPr>
        <p:spPr>
          <a:xfrm>
            <a:off x="7482471" y="4692503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BC3D09A-4CC8-C342-A8E1-9657BCDD8849}"/>
              </a:ext>
            </a:extLst>
          </p:cNvPr>
          <p:cNvSpPr/>
          <p:nvPr/>
        </p:nvSpPr>
        <p:spPr>
          <a:xfrm>
            <a:off x="9021028" y="5228880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FC44AF8-741F-1CEE-402E-055B49F0B37E}"/>
              </a:ext>
            </a:extLst>
          </p:cNvPr>
          <p:cNvSpPr/>
          <p:nvPr/>
        </p:nvSpPr>
        <p:spPr>
          <a:xfrm>
            <a:off x="8522584" y="5778462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952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D62CA-2E81-A8E7-7D1B-D4C559096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represent graphs?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4331A-D31E-E960-694C-CD3613B75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84924" cy="4351338"/>
          </a:xfrm>
        </p:spPr>
        <p:txBody>
          <a:bodyPr/>
          <a:lstStyle/>
          <a:p>
            <a:r>
              <a:rPr lang="en-US" b="1" dirty="0"/>
              <a:t>Node feature matrix</a:t>
            </a:r>
            <a:r>
              <a:rPr lang="en-US" dirty="0"/>
              <a:t>: encodes information associated with each node</a:t>
            </a:r>
          </a:p>
          <a:p>
            <a:r>
              <a:rPr lang="en-US" b="1" dirty="0"/>
              <a:t>Adjacency matrix</a:t>
            </a:r>
            <a:r>
              <a:rPr lang="en-US" dirty="0"/>
              <a:t>: encodes how nodes are connected.</a:t>
            </a:r>
          </a:p>
          <a:p>
            <a:r>
              <a:rPr lang="en-US" b="1" dirty="0"/>
              <a:t>Adjacency lists</a:t>
            </a:r>
            <a:r>
              <a:rPr lang="en-US" dirty="0"/>
              <a:t> are more compact and better for representing sparse graphs (i.e., graphs with many nodes and few connections).</a:t>
            </a:r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47D78DA-3DC8-4C55-2064-EF25A6691F1E}"/>
              </a:ext>
            </a:extLst>
          </p:cNvPr>
          <p:cNvGrpSpPr/>
          <p:nvPr/>
        </p:nvGrpSpPr>
        <p:grpSpPr>
          <a:xfrm>
            <a:off x="714633" y="4001294"/>
            <a:ext cx="4214650" cy="2575034"/>
            <a:chOff x="3510454" y="2596055"/>
            <a:chExt cx="4214650" cy="2575034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CD936A4-85A2-1322-D66B-647E3DB0609D}"/>
                </a:ext>
              </a:extLst>
            </p:cNvPr>
            <p:cNvSpPr/>
            <p:nvPr/>
          </p:nvSpPr>
          <p:spPr>
            <a:xfrm>
              <a:off x="5349765" y="2596055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13A8237-6892-FB4D-EF17-BB1243D6C265}"/>
                </a:ext>
              </a:extLst>
            </p:cNvPr>
            <p:cNvSpPr/>
            <p:nvPr/>
          </p:nvSpPr>
          <p:spPr>
            <a:xfrm>
              <a:off x="6074979" y="4561489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F399B6A-3E5A-15BA-4B78-3B67092979E7}"/>
                </a:ext>
              </a:extLst>
            </p:cNvPr>
            <p:cNvSpPr/>
            <p:nvPr/>
          </p:nvSpPr>
          <p:spPr>
            <a:xfrm>
              <a:off x="4750675" y="462455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F36381A-812A-BF7E-7A0D-8B5F90492103}"/>
                </a:ext>
              </a:extLst>
            </p:cNvPr>
            <p:cNvSpPr/>
            <p:nvPr/>
          </p:nvSpPr>
          <p:spPr>
            <a:xfrm>
              <a:off x="7189076" y="314259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47DB2F5-1369-453D-2727-9BCC0A14682B}"/>
                </a:ext>
              </a:extLst>
            </p:cNvPr>
            <p:cNvSpPr/>
            <p:nvPr/>
          </p:nvSpPr>
          <p:spPr>
            <a:xfrm>
              <a:off x="3510454" y="347052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3AEEFA7-1468-ABA5-87D9-5F1CB0EB012B}"/>
                </a:ext>
              </a:extLst>
            </p:cNvPr>
            <p:cNvCxnSpPr>
              <a:stCxn id="15" idx="4"/>
              <a:endCxn id="23" idx="0"/>
            </p:cNvCxnSpPr>
            <p:nvPr/>
          </p:nvCxnSpPr>
          <p:spPr>
            <a:xfrm flipH="1">
              <a:off x="5018689" y="3142592"/>
              <a:ext cx="599090" cy="148196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50B435D-8FF3-36EC-F8E5-68B9BE2F92E9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 flipH="1">
              <a:off x="4046482" y="2869324"/>
              <a:ext cx="1303283" cy="8771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E0DE748-3A6C-F59F-6C64-61414D0C5218}"/>
                </a:ext>
              </a:extLst>
            </p:cNvPr>
            <p:cNvCxnSpPr>
              <a:cxnSpLocks/>
              <a:stCxn id="22" idx="2"/>
              <a:endCxn id="23" idx="6"/>
            </p:cNvCxnSpPr>
            <p:nvPr/>
          </p:nvCxnSpPr>
          <p:spPr>
            <a:xfrm flipH="1">
              <a:off x="5286703" y="4834758"/>
              <a:ext cx="788276" cy="6306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055B8C08-FDA1-C3D6-1003-6BFA91DEE385}"/>
                </a:ext>
              </a:extLst>
            </p:cNvPr>
            <p:cNvCxnSpPr>
              <a:cxnSpLocks/>
              <a:stCxn id="24" idx="2"/>
              <a:endCxn id="25" idx="6"/>
            </p:cNvCxnSpPr>
            <p:nvPr/>
          </p:nvCxnSpPr>
          <p:spPr>
            <a:xfrm flipH="1">
              <a:off x="4046482" y="3415861"/>
              <a:ext cx="3142594" cy="32793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2EC7C93A-5AE6-DBAD-B989-47ACCF26EF7A}"/>
              </a:ext>
            </a:extLst>
          </p:cNvPr>
          <p:cNvSpPr txBox="1"/>
          <p:nvPr/>
        </p:nvSpPr>
        <p:spPr>
          <a:xfrm>
            <a:off x="5579416" y="4523400"/>
            <a:ext cx="5793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[[1,3],[1,4],[2,3],[3,1],[3,2],[4,1],[4,5],[5,1]]</a:t>
            </a:r>
          </a:p>
        </p:txBody>
      </p:sp>
    </p:spTree>
    <p:extLst>
      <p:ext uri="{BB962C8B-B14F-4D97-AF65-F5344CB8AC3E}">
        <p14:creationId xmlns:p14="http://schemas.microsoft.com/office/powerpoint/2010/main" val="1040453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10242-2E86-DF38-2283-E07FD1087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GNNs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307F1-7E0A-1FBF-5AA2-A05F7A28D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how convolutions work: we slide a filter over an image and calculate values of a feature map.</a:t>
            </a:r>
          </a:p>
          <a:p>
            <a:r>
              <a:rPr lang="en-US" dirty="0"/>
              <a:t>For GNNs, we look at nearby nodes, and do computations using that information.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9302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15104-D9F1-EB6D-FA89-B817705B8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layered GNN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DFEDE94-F2DB-8594-D0CF-73C614C861F1}"/>
              </a:ext>
            </a:extLst>
          </p:cNvPr>
          <p:cNvGrpSpPr/>
          <p:nvPr/>
        </p:nvGrpSpPr>
        <p:grpSpPr>
          <a:xfrm>
            <a:off x="356287" y="2320775"/>
            <a:ext cx="4214650" cy="2575034"/>
            <a:chOff x="3510454" y="2596055"/>
            <a:chExt cx="4214650" cy="257503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FB5C70A-A71E-14C2-E961-105A5B00D74C}"/>
                </a:ext>
              </a:extLst>
            </p:cNvPr>
            <p:cNvSpPr/>
            <p:nvPr/>
          </p:nvSpPr>
          <p:spPr>
            <a:xfrm>
              <a:off x="5349765" y="2596055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4C303D1-A0A0-4E43-975A-C3256DD34C8D}"/>
                </a:ext>
              </a:extLst>
            </p:cNvPr>
            <p:cNvSpPr/>
            <p:nvPr/>
          </p:nvSpPr>
          <p:spPr>
            <a:xfrm>
              <a:off x="6074979" y="4561489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211B453-202D-8284-03F7-5FFE0908E747}"/>
                </a:ext>
              </a:extLst>
            </p:cNvPr>
            <p:cNvSpPr/>
            <p:nvPr/>
          </p:nvSpPr>
          <p:spPr>
            <a:xfrm>
              <a:off x="4750675" y="462455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ACF7FE8-904D-C469-8AD9-53D7E45096E5}"/>
                </a:ext>
              </a:extLst>
            </p:cNvPr>
            <p:cNvSpPr/>
            <p:nvPr/>
          </p:nvSpPr>
          <p:spPr>
            <a:xfrm>
              <a:off x="7189076" y="314259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DF3F9C8-693D-CB9D-E55F-643CD82FE762}"/>
                </a:ext>
              </a:extLst>
            </p:cNvPr>
            <p:cNvSpPr/>
            <p:nvPr/>
          </p:nvSpPr>
          <p:spPr>
            <a:xfrm>
              <a:off x="3510454" y="347052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6A9C5C1-60FE-B18F-4A2B-4CAAB3411650}"/>
                </a:ext>
              </a:extLst>
            </p:cNvPr>
            <p:cNvCxnSpPr>
              <a:stCxn id="5" idx="4"/>
              <a:endCxn id="7" idx="0"/>
            </p:cNvCxnSpPr>
            <p:nvPr/>
          </p:nvCxnSpPr>
          <p:spPr>
            <a:xfrm flipH="1">
              <a:off x="5018689" y="3142592"/>
              <a:ext cx="599090" cy="148196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404EB0A-22AC-241A-0CC2-D7D4388CCEF4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 flipH="1">
              <a:off x="4046482" y="2869324"/>
              <a:ext cx="1303283" cy="8771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ACF187-1832-79E6-77A8-37F8BF02DE98}"/>
                </a:ext>
              </a:extLst>
            </p:cNvPr>
            <p:cNvCxnSpPr>
              <a:cxnSpLocks/>
              <a:stCxn id="6" idx="2"/>
              <a:endCxn id="7" idx="6"/>
            </p:cNvCxnSpPr>
            <p:nvPr/>
          </p:nvCxnSpPr>
          <p:spPr>
            <a:xfrm flipH="1">
              <a:off x="5286703" y="4834758"/>
              <a:ext cx="788276" cy="6306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4BDA945-71AD-5B8A-F87C-DFB3367BAD58}"/>
                </a:ext>
              </a:extLst>
            </p:cNvPr>
            <p:cNvCxnSpPr>
              <a:cxnSpLocks/>
              <a:stCxn id="8" idx="2"/>
              <a:endCxn id="9" idx="6"/>
            </p:cNvCxnSpPr>
            <p:nvPr/>
          </p:nvCxnSpPr>
          <p:spPr>
            <a:xfrm flipH="1">
              <a:off x="4046482" y="3415861"/>
              <a:ext cx="3142594" cy="32793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4F61DA51-3049-B6AA-2EB2-BD26CBF7328D}"/>
              </a:ext>
            </a:extLst>
          </p:cNvPr>
          <p:cNvSpPr/>
          <p:nvPr/>
        </p:nvSpPr>
        <p:spPr>
          <a:xfrm>
            <a:off x="7512908" y="1027906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91DD843-6A20-8C49-EA69-22E5392C1AD5}"/>
              </a:ext>
            </a:extLst>
          </p:cNvPr>
          <p:cNvCxnSpPr>
            <a:cxnSpLocks/>
            <a:endCxn id="14" idx="4"/>
          </p:cNvCxnSpPr>
          <p:nvPr/>
        </p:nvCxnSpPr>
        <p:spPr>
          <a:xfrm flipV="1">
            <a:off x="7877433" y="1690688"/>
            <a:ext cx="0" cy="356819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4B9B317-8D11-959D-999B-BEF8BC0B8F82}"/>
              </a:ext>
            </a:extLst>
          </p:cNvPr>
          <p:cNvSpPr/>
          <p:nvPr/>
        </p:nvSpPr>
        <p:spPr>
          <a:xfrm>
            <a:off x="7574691" y="2047507"/>
            <a:ext cx="630195" cy="6339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892BB6D-5EB5-758D-4809-9AB1A3CFAB02}"/>
              </a:ext>
            </a:extLst>
          </p:cNvPr>
          <p:cNvSpPr/>
          <p:nvPr/>
        </p:nvSpPr>
        <p:spPr>
          <a:xfrm>
            <a:off x="6976880" y="3195242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C4082A7-5F7A-DCE6-6B71-F78392B567AE}"/>
              </a:ext>
            </a:extLst>
          </p:cNvPr>
          <p:cNvSpPr/>
          <p:nvPr/>
        </p:nvSpPr>
        <p:spPr>
          <a:xfrm>
            <a:off x="8241957" y="3195242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C0EBDBF-7082-A5C0-5E52-C3D27478E702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7341404" y="2681416"/>
            <a:ext cx="548385" cy="524579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2C5BF95-957E-4A7D-3FA7-13B64782ABD9}"/>
              </a:ext>
            </a:extLst>
          </p:cNvPr>
          <p:cNvCxnSpPr>
            <a:cxnSpLocks/>
            <a:stCxn id="24" idx="0"/>
          </p:cNvCxnSpPr>
          <p:nvPr/>
        </p:nvCxnSpPr>
        <p:spPr>
          <a:xfrm flipH="1" flipV="1">
            <a:off x="7889788" y="2675777"/>
            <a:ext cx="716694" cy="519465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D1076D00-1890-546C-88CB-6B0CB20AE600}"/>
              </a:ext>
            </a:extLst>
          </p:cNvPr>
          <p:cNvSpPr/>
          <p:nvPr/>
        </p:nvSpPr>
        <p:spPr>
          <a:xfrm>
            <a:off x="7291976" y="2910795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73524D7-C644-9486-4701-E7C8CC4A9B3B}"/>
              </a:ext>
            </a:extLst>
          </p:cNvPr>
          <p:cNvSpPr/>
          <p:nvPr/>
        </p:nvSpPr>
        <p:spPr>
          <a:xfrm>
            <a:off x="8064273" y="2910795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AF74364-BD3B-9876-D81B-1E48B1270DF6}"/>
              </a:ext>
            </a:extLst>
          </p:cNvPr>
          <p:cNvSpPr/>
          <p:nvPr/>
        </p:nvSpPr>
        <p:spPr>
          <a:xfrm>
            <a:off x="6042018" y="5142229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3D225DB-47B4-5331-D78C-1A1DB11F834E}"/>
              </a:ext>
            </a:extLst>
          </p:cNvPr>
          <p:cNvSpPr/>
          <p:nvPr/>
        </p:nvSpPr>
        <p:spPr>
          <a:xfrm>
            <a:off x="6998831" y="5329492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7B827C6-5761-580C-2240-A21BD9269794}"/>
              </a:ext>
            </a:extLst>
          </p:cNvPr>
          <p:cNvSpPr/>
          <p:nvPr/>
        </p:nvSpPr>
        <p:spPr>
          <a:xfrm>
            <a:off x="7899384" y="5285646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6BE8AF9-BB7D-7C6A-25F3-7AB1FCB7103A}"/>
              </a:ext>
            </a:extLst>
          </p:cNvPr>
          <p:cNvSpPr/>
          <p:nvPr/>
        </p:nvSpPr>
        <p:spPr>
          <a:xfrm>
            <a:off x="8765193" y="5084107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569C34B-F770-46C6-FA30-DC6AC012D70D}"/>
              </a:ext>
            </a:extLst>
          </p:cNvPr>
          <p:cNvCxnSpPr>
            <a:cxnSpLocks/>
            <a:stCxn id="31" idx="0"/>
          </p:cNvCxnSpPr>
          <p:nvPr/>
        </p:nvCxnSpPr>
        <p:spPr>
          <a:xfrm flipV="1">
            <a:off x="6406543" y="4772167"/>
            <a:ext cx="729049" cy="370062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261E9431-4376-F4AA-3817-A7D916B11FF7}"/>
              </a:ext>
            </a:extLst>
          </p:cNvPr>
          <p:cNvSpPr/>
          <p:nvPr/>
        </p:nvSpPr>
        <p:spPr>
          <a:xfrm>
            <a:off x="6354123" y="4851543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C0B1331-EB9F-C835-ABBD-B5B794BD57AD}"/>
              </a:ext>
            </a:extLst>
          </p:cNvPr>
          <p:cNvCxnSpPr>
            <a:cxnSpLocks/>
            <a:stCxn id="33" idx="0"/>
            <a:endCxn id="53" idx="2"/>
          </p:cNvCxnSpPr>
          <p:nvPr/>
        </p:nvCxnSpPr>
        <p:spPr>
          <a:xfrm flipV="1">
            <a:off x="8263909" y="4682302"/>
            <a:ext cx="280788" cy="603344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705ACE1-018C-792D-A52E-33DA9DC6BBFD}"/>
              </a:ext>
            </a:extLst>
          </p:cNvPr>
          <p:cNvCxnSpPr>
            <a:cxnSpLocks/>
            <a:stCxn id="32" idx="0"/>
            <a:endCxn id="52" idx="2"/>
          </p:cNvCxnSpPr>
          <p:nvPr/>
        </p:nvCxnSpPr>
        <p:spPr>
          <a:xfrm flipH="1" flipV="1">
            <a:off x="7086165" y="4741491"/>
            <a:ext cx="277191" cy="588001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722D3AB-7EFB-0CC0-9F89-BB86F09F977B}"/>
              </a:ext>
            </a:extLst>
          </p:cNvPr>
          <p:cNvCxnSpPr>
            <a:cxnSpLocks/>
            <a:endCxn id="53" idx="2"/>
          </p:cNvCxnSpPr>
          <p:nvPr/>
        </p:nvCxnSpPr>
        <p:spPr>
          <a:xfrm flipH="1" flipV="1">
            <a:off x="8544697" y="4682302"/>
            <a:ext cx="569012" cy="398274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92A21DB4-18E5-0577-B1CF-C7200F89569C}"/>
              </a:ext>
            </a:extLst>
          </p:cNvPr>
          <p:cNvSpPr/>
          <p:nvPr/>
        </p:nvSpPr>
        <p:spPr>
          <a:xfrm>
            <a:off x="7073159" y="5003979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BD335E0-B528-D20F-401D-C562FB3215C1}"/>
              </a:ext>
            </a:extLst>
          </p:cNvPr>
          <p:cNvSpPr/>
          <p:nvPr/>
        </p:nvSpPr>
        <p:spPr>
          <a:xfrm>
            <a:off x="8058097" y="5001022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C39398A-EFDF-FCD4-DFFB-7DE47D6CACC0}"/>
              </a:ext>
            </a:extLst>
          </p:cNvPr>
          <p:cNvSpPr/>
          <p:nvPr/>
        </p:nvSpPr>
        <p:spPr>
          <a:xfrm>
            <a:off x="8696814" y="4835728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23095-BB86-9635-FCBF-8D3DDEAA4B9A}"/>
              </a:ext>
            </a:extLst>
          </p:cNvPr>
          <p:cNvSpPr/>
          <p:nvPr/>
        </p:nvSpPr>
        <p:spPr>
          <a:xfrm>
            <a:off x="6771067" y="4107582"/>
            <a:ext cx="630195" cy="6339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744CABF-E1FA-4429-5D11-10117F440194}"/>
              </a:ext>
            </a:extLst>
          </p:cNvPr>
          <p:cNvSpPr/>
          <p:nvPr/>
        </p:nvSpPr>
        <p:spPr>
          <a:xfrm>
            <a:off x="8229599" y="4048393"/>
            <a:ext cx="630195" cy="6339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D0E7BD5-31AB-985B-E473-E852F4F36EF1}"/>
              </a:ext>
            </a:extLst>
          </p:cNvPr>
          <p:cNvCxnSpPr>
            <a:cxnSpLocks/>
            <a:endCxn id="23" idx="4"/>
          </p:cNvCxnSpPr>
          <p:nvPr/>
        </p:nvCxnSpPr>
        <p:spPr>
          <a:xfrm flipV="1">
            <a:off x="7070211" y="3858024"/>
            <a:ext cx="271194" cy="235082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369048B-5CB2-CC59-DE51-F25B65B5C8F9}"/>
              </a:ext>
            </a:extLst>
          </p:cNvPr>
          <p:cNvCxnSpPr>
            <a:cxnSpLocks/>
            <a:stCxn id="53" idx="0"/>
            <a:endCxn id="24" idx="4"/>
          </p:cNvCxnSpPr>
          <p:nvPr/>
        </p:nvCxnSpPr>
        <p:spPr>
          <a:xfrm flipV="1">
            <a:off x="8544697" y="3858024"/>
            <a:ext cx="61785" cy="190369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8295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DBE47-7E32-ADB6-77B4-50688D5FF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Message-passing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AE37AEA-0216-4FC9-2FC0-2B1EEAE9E36B}"/>
              </a:ext>
            </a:extLst>
          </p:cNvPr>
          <p:cNvSpPr/>
          <p:nvPr/>
        </p:nvSpPr>
        <p:spPr>
          <a:xfrm>
            <a:off x="5214552" y="1359297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C494E9A-949E-B857-26C9-FDAB14F6FCFA}"/>
              </a:ext>
            </a:extLst>
          </p:cNvPr>
          <p:cNvCxnSpPr>
            <a:cxnSpLocks/>
            <a:endCxn id="4" idx="4"/>
          </p:cNvCxnSpPr>
          <p:nvPr/>
        </p:nvCxnSpPr>
        <p:spPr>
          <a:xfrm flipV="1">
            <a:off x="5579077" y="2022079"/>
            <a:ext cx="0" cy="356819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A0173D2D-4F52-D157-59C7-C5A84B8DF7C3}"/>
              </a:ext>
            </a:extLst>
          </p:cNvPr>
          <p:cNvSpPr/>
          <p:nvPr/>
        </p:nvSpPr>
        <p:spPr>
          <a:xfrm>
            <a:off x="5276335" y="2378898"/>
            <a:ext cx="630195" cy="6339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C0A5ACC-9BBF-250E-D551-EBE961AD874C}"/>
              </a:ext>
            </a:extLst>
          </p:cNvPr>
          <p:cNvSpPr/>
          <p:nvPr/>
        </p:nvSpPr>
        <p:spPr>
          <a:xfrm>
            <a:off x="4678524" y="3526633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A1CAB5-74C0-F09D-0E65-E6C3C8F7A029}"/>
              </a:ext>
            </a:extLst>
          </p:cNvPr>
          <p:cNvSpPr/>
          <p:nvPr/>
        </p:nvSpPr>
        <p:spPr>
          <a:xfrm>
            <a:off x="5943601" y="3526633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D525743-93BE-B06E-AE5A-FB934143DDEC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5043048" y="3012807"/>
            <a:ext cx="548385" cy="524579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C3E3131-5B7D-EF3B-82DB-31AD05FBA295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5591432" y="3007168"/>
            <a:ext cx="716694" cy="519465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4646A0C-F328-68B3-A5A7-4DF28318E0F7}"/>
              </a:ext>
            </a:extLst>
          </p:cNvPr>
          <p:cNvSpPr/>
          <p:nvPr/>
        </p:nvSpPr>
        <p:spPr>
          <a:xfrm>
            <a:off x="4993620" y="3242186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43C72F-D538-0F21-3C8D-428872CB1D13}"/>
              </a:ext>
            </a:extLst>
          </p:cNvPr>
          <p:cNvSpPr/>
          <p:nvPr/>
        </p:nvSpPr>
        <p:spPr>
          <a:xfrm>
            <a:off x="5765917" y="3242186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28C3AB9-BCF0-A9C1-AB5E-AFA28EA4DB4B}"/>
              </a:ext>
            </a:extLst>
          </p:cNvPr>
          <p:cNvSpPr/>
          <p:nvPr/>
        </p:nvSpPr>
        <p:spPr>
          <a:xfrm>
            <a:off x="3743662" y="5473620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B54676-67E4-A5C6-6D6B-AF58EA92BBEE}"/>
              </a:ext>
            </a:extLst>
          </p:cNvPr>
          <p:cNvSpPr/>
          <p:nvPr/>
        </p:nvSpPr>
        <p:spPr>
          <a:xfrm>
            <a:off x="4700475" y="5660883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2DBE6B-24A7-F522-4FED-A1C5084CD911}"/>
              </a:ext>
            </a:extLst>
          </p:cNvPr>
          <p:cNvSpPr/>
          <p:nvPr/>
        </p:nvSpPr>
        <p:spPr>
          <a:xfrm>
            <a:off x="5601028" y="5617037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3EE0A74-6EE8-2BC4-C593-B5BCF77DAB75}"/>
              </a:ext>
            </a:extLst>
          </p:cNvPr>
          <p:cNvSpPr/>
          <p:nvPr/>
        </p:nvSpPr>
        <p:spPr>
          <a:xfrm>
            <a:off x="6466837" y="5415498"/>
            <a:ext cx="729049" cy="66278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23471A-6343-3980-7D04-034842BB9903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4108187" y="5103558"/>
            <a:ext cx="729049" cy="370062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1A5EE29-0808-1FAB-AF35-AAEAE310853E}"/>
              </a:ext>
            </a:extLst>
          </p:cNvPr>
          <p:cNvSpPr/>
          <p:nvPr/>
        </p:nvSpPr>
        <p:spPr>
          <a:xfrm>
            <a:off x="4055767" y="5182934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3D2C8F4-B6CA-BC3D-B90A-4F1A71D54DBD}"/>
              </a:ext>
            </a:extLst>
          </p:cNvPr>
          <p:cNvCxnSpPr>
            <a:cxnSpLocks/>
            <a:stCxn id="15" idx="0"/>
            <a:endCxn id="26" idx="2"/>
          </p:cNvCxnSpPr>
          <p:nvPr/>
        </p:nvCxnSpPr>
        <p:spPr>
          <a:xfrm flipV="1">
            <a:off x="5965553" y="5013693"/>
            <a:ext cx="280788" cy="603344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021D9A0-0787-7265-D87C-DCFA7385DD69}"/>
              </a:ext>
            </a:extLst>
          </p:cNvPr>
          <p:cNvCxnSpPr>
            <a:cxnSpLocks/>
            <a:stCxn id="14" idx="0"/>
            <a:endCxn id="25" idx="2"/>
          </p:cNvCxnSpPr>
          <p:nvPr/>
        </p:nvCxnSpPr>
        <p:spPr>
          <a:xfrm flipH="1" flipV="1">
            <a:off x="4787809" y="5072882"/>
            <a:ext cx="277191" cy="588001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EA53E80-0F07-848D-8644-7211FC3A6998}"/>
              </a:ext>
            </a:extLst>
          </p:cNvPr>
          <p:cNvCxnSpPr>
            <a:cxnSpLocks/>
            <a:endCxn id="26" idx="2"/>
          </p:cNvCxnSpPr>
          <p:nvPr/>
        </p:nvCxnSpPr>
        <p:spPr>
          <a:xfrm flipH="1" flipV="1">
            <a:off x="6246341" y="5013693"/>
            <a:ext cx="569012" cy="398274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FF39F9AF-0834-AFB7-F14F-6F6500E045F9}"/>
              </a:ext>
            </a:extLst>
          </p:cNvPr>
          <p:cNvSpPr/>
          <p:nvPr/>
        </p:nvSpPr>
        <p:spPr>
          <a:xfrm>
            <a:off x="4774803" y="5335370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38D2CE-8C51-F46A-746B-8DADBDD9F68A}"/>
              </a:ext>
            </a:extLst>
          </p:cNvPr>
          <p:cNvSpPr/>
          <p:nvPr/>
        </p:nvSpPr>
        <p:spPr>
          <a:xfrm>
            <a:off x="5759741" y="5332413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344E5C-E967-A90F-B23F-1F5DCC662A58}"/>
              </a:ext>
            </a:extLst>
          </p:cNvPr>
          <p:cNvSpPr/>
          <p:nvPr/>
        </p:nvSpPr>
        <p:spPr>
          <a:xfrm>
            <a:off x="6398458" y="5167119"/>
            <a:ext cx="548384" cy="20507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5539BCA-6136-3D01-9B5B-42F0EEC62380}"/>
              </a:ext>
            </a:extLst>
          </p:cNvPr>
          <p:cNvSpPr/>
          <p:nvPr/>
        </p:nvSpPr>
        <p:spPr>
          <a:xfrm>
            <a:off x="4472711" y="4438973"/>
            <a:ext cx="630195" cy="6339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7E723DD-E6EA-7F02-7327-28B81700582E}"/>
              </a:ext>
            </a:extLst>
          </p:cNvPr>
          <p:cNvSpPr/>
          <p:nvPr/>
        </p:nvSpPr>
        <p:spPr>
          <a:xfrm>
            <a:off x="5931243" y="4379784"/>
            <a:ext cx="630195" cy="63390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A9B9232-380A-7174-FAE7-84714BFBC83A}"/>
              </a:ext>
            </a:extLst>
          </p:cNvPr>
          <p:cNvCxnSpPr>
            <a:cxnSpLocks/>
            <a:endCxn id="7" idx="4"/>
          </p:cNvCxnSpPr>
          <p:nvPr/>
        </p:nvCxnSpPr>
        <p:spPr>
          <a:xfrm flipV="1">
            <a:off x="4771855" y="4189415"/>
            <a:ext cx="271194" cy="235082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C7629B2-53A8-7682-F908-82402F0BE1B6}"/>
              </a:ext>
            </a:extLst>
          </p:cNvPr>
          <p:cNvCxnSpPr>
            <a:cxnSpLocks/>
            <a:stCxn id="26" idx="0"/>
            <a:endCxn id="8" idx="4"/>
          </p:cNvCxnSpPr>
          <p:nvPr/>
        </p:nvCxnSpPr>
        <p:spPr>
          <a:xfrm flipV="1">
            <a:off x="6246341" y="4189415"/>
            <a:ext cx="61785" cy="190369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E424C16-5152-B5AD-E83A-B30514844279}"/>
              </a:ext>
            </a:extLst>
          </p:cNvPr>
          <p:cNvSpPr/>
          <p:nvPr/>
        </p:nvSpPr>
        <p:spPr>
          <a:xfrm>
            <a:off x="3447544" y="2065386"/>
            <a:ext cx="4540914" cy="1418941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7F1F710-7167-1FDB-6685-E6BBF9982A70}"/>
              </a:ext>
            </a:extLst>
          </p:cNvPr>
          <p:cNvSpPr txBox="1"/>
          <p:nvPr/>
        </p:nvSpPr>
        <p:spPr>
          <a:xfrm>
            <a:off x="6285472" y="2309630"/>
            <a:ext cx="15976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2) Aggregation</a:t>
            </a:r>
          </a:p>
          <a:p>
            <a:endParaRPr lang="en-US" dirty="0"/>
          </a:p>
          <a:p>
            <a:r>
              <a:rPr lang="en-US" dirty="0"/>
              <a:t>1) Message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C80E5A3-0D84-5AA6-D1BB-BAC9D2118C34}"/>
              </a:ext>
            </a:extLst>
          </p:cNvPr>
          <p:cNvSpPr txBox="1"/>
          <p:nvPr/>
        </p:nvSpPr>
        <p:spPr>
          <a:xfrm>
            <a:off x="3516569" y="2512354"/>
            <a:ext cx="14236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GNN Layer 1</a:t>
            </a:r>
          </a:p>
        </p:txBody>
      </p:sp>
    </p:spTree>
    <p:extLst>
      <p:ext uri="{BB962C8B-B14F-4D97-AF65-F5344CB8AC3E}">
        <p14:creationId xmlns:p14="http://schemas.microsoft.com/office/powerpoint/2010/main" val="2204774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8529B-310D-1F07-8022-E265639D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FA94-6406-1297-7E26-6D6B36FB1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Transformer Neural Networks</a:t>
            </a:r>
          </a:p>
          <a:p>
            <a:pPr lvl="1"/>
            <a:r>
              <a:rPr lang="en-US" dirty="0"/>
              <a:t>Review of RNNs and LSTMs</a:t>
            </a:r>
          </a:p>
          <a:p>
            <a:pPr lvl="1"/>
            <a:r>
              <a:rPr lang="en-US" dirty="0"/>
              <a:t>Sequence-to-sequence models</a:t>
            </a:r>
          </a:p>
          <a:p>
            <a:pPr lvl="1"/>
            <a:r>
              <a:rPr lang="en-US" dirty="0"/>
              <a:t>Motivation for Transformers</a:t>
            </a:r>
          </a:p>
          <a:p>
            <a:pPr lvl="1"/>
            <a:r>
              <a:rPr lang="en-US" dirty="0"/>
              <a:t>Transformer Neural Networks</a:t>
            </a:r>
          </a:p>
          <a:p>
            <a:pPr lvl="1"/>
            <a:r>
              <a:rPr lang="en-US" dirty="0"/>
              <a:t>Examples of RNNs and Transformers</a:t>
            </a:r>
          </a:p>
          <a:p>
            <a:r>
              <a:rPr lang="en-US" dirty="0"/>
              <a:t>Graph Neural Networks</a:t>
            </a:r>
          </a:p>
          <a:p>
            <a:pPr lvl="1"/>
            <a:r>
              <a:rPr lang="en-US" dirty="0"/>
              <a:t>Motivation for GNNs</a:t>
            </a:r>
          </a:p>
          <a:p>
            <a:pPr lvl="1"/>
            <a:r>
              <a:rPr lang="en-US" dirty="0"/>
              <a:t>GNN Tasks </a:t>
            </a:r>
          </a:p>
          <a:p>
            <a:pPr lvl="1"/>
            <a:r>
              <a:rPr lang="en-US" dirty="0"/>
              <a:t>General structure of a GNN</a:t>
            </a:r>
          </a:p>
          <a:p>
            <a:r>
              <a:rPr lang="en-US" dirty="0"/>
              <a:t>Generative Adversarial Networks</a:t>
            </a:r>
          </a:p>
          <a:p>
            <a:pPr lvl="1"/>
            <a:r>
              <a:rPr lang="en-US" dirty="0"/>
              <a:t>Structure of GANs</a:t>
            </a:r>
          </a:p>
          <a:p>
            <a:pPr lvl="1"/>
            <a:r>
              <a:rPr lang="en-US" dirty="0"/>
              <a:t>Examples of GANs</a:t>
            </a:r>
          </a:p>
        </p:txBody>
      </p:sp>
    </p:spTree>
    <p:extLst>
      <p:ext uri="{BB962C8B-B14F-4D97-AF65-F5344CB8AC3E}">
        <p14:creationId xmlns:p14="http://schemas.microsoft.com/office/powerpoint/2010/main" val="12220612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599A5-F9B1-13F4-59EE-13C69AB5A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A1C5B-87A3-A222-7BAE-845702666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Information propagates through the network from nearby nodes to further away nodes.</a:t>
            </a:r>
          </a:p>
          <a:p>
            <a:r>
              <a:rPr lang="en-US" dirty="0"/>
              <a:t>More layers means that we consider deeper connections.</a:t>
            </a:r>
          </a:p>
          <a:p>
            <a:r>
              <a:rPr lang="en-US" dirty="0"/>
              <a:t>This leads to a trade-off:</a:t>
            </a:r>
          </a:p>
          <a:p>
            <a:pPr lvl="1"/>
            <a:r>
              <a:rPr lang="en-US" dirty="0"/>
              <a:t>If the network is not deep enough, we won’t consider nodes that are further away in the graph.</a:t>
            </a:r>
          </a:p>
          <a:p>
            <a:pPr lvl="1"/>
            <a:r>
              <a:rPr lang="en-US" dirty="0"/>
              <a:t>If the network is too deep, we will </a:t>
            </a:r>
            <a:r>
              <a:rPr lang="en-US" b="1" dirty="0"/>
              <a:t>over-smooth </a:t>
            </a:r>
            <a:r>
              <a:rPr lang="en-US" dirty="0"/>
              <a:t>and lose information from nearby nodes.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911939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599A5-F9B1-13F4-59EE-13C69AB5A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A1C5B-87A3-A222-7BAE-845702666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Permutation invariance</a:t>
            </a:r>
            <a:r>
              <a:rPr lang="en-US" dirty="0"/>
              <a:t>: the ordering of nodes in the node feature matrix and the adjacency matrix should not matter!</a:t>
            </a:r>
            <a:endParaRPr lang="en-US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AF3BDBC-B5AE-34CC-EAED-D60462E6B171}"/>
              </a:ext>
            </a:extLst>
          </p:cNvPr>
          <p:cNvGrpSpPr/>
          <p:nvPr/>
        </p:nvGrpSpPr>
        <p:grpSpPr>
          <a:xfrm>
            <a:off x="838200" y="3601929"/>
            <a:ext cx="4214650" cy="2575034"/>
            <a:chOff x="3510454" y="2596055"/>
            <a:chExt cx="4214650" cy="257503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8ACCA6F-17B6-9A3A-083D-BC32840698A6}"/>
                </a:ext>
              </a:extLst>
            </p:cNvPr>
            <p:cNvSpPr/>
            <p:nvPr/>
          </p:nvSpPr>
          <p:spPr>
            <a:xfrm>
              <a:off x="5349765" y="2596055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B9A881F-55CD-5A44-3415-A3CBFDEFEB5E}"/>
                </a:ext>
              </a:extLst>
            </p:cNvPr>
            <p:cNvSpPr/>
            <p:nvPr/>
          </p:nvSpPr>
          <p:spPr>
            <a:xfrm>
              <a:off x="6074979" y="4561489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6551A36-3D62-F55B-7C19-47EE1168574B}"/>
                </a:ext>
              </a:extLst>
            </p:cNvPr>
            <p:cNvSpPr/>
            <p:nvPr/>
          </p:nvSpPr>
          <p:spPr>
            <a:xfrm>
              <a:off x="4750675" y="462455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C3BED58-1534-AF91-BC2E-B5001482B347}"/>
                </a:ext>
              </a:extLst>
            </p:cNvPr>
            <p:cNvSpPr/>
            <p:nvPr/>
          </p:nvSpPr>
          <p:spPr>
            <a:xfrm>
              <a:off x="7189076" y="314259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42E7835-E0E1-D2E7-C429-DB2D5920BFD4}"/>
                </a:ext>
              </a:extLst>
            </p:cNvPr>
            <p:cNvSpPr/>
            <p:nvPr/>
          </p:nvSpPr>
          <p:spPr>
            <a:xfrm>
              <a:off x="3510454" y="3470522"/>
              <a:ext cx="536028" cy="54653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BB4F6B2-D4C7-AF5B-8A80-5DD288C6F55C}"/>
                </a:ext>
              </a:extLst>
            </p:cNvPr>
            <p:cNvCxnSpPr>
              <a:stCxn id="5" idx="4"/>
              <a:endCxn id="7" idx="0"/>
            </p:cNvCxnSpPr>
            <p:nvPr/>
          </p:nvCxnSpPr>
          <p:spPr>
            <a:xfrm flipH="1">
              <a:off x="5018689" y="3142592"/>
              <a:ext cx="599090" cy="148196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82BDB02-84C2-C8EA-799D-57A4CA073C2B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 flipH="1">
              <a:off x="4046482" y="2869324"/>
              <a:ext cx="1303283" cy="8771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0D3DEAE-4745-59D2-85E3-611CDFDD4FF7}"/>
                </a:ext>
              </a:extLst>
            </p:cNvPr>
            <p:cNvCxnSpPr>
              <a:cxnSpLocks/>
              <a:stCxn id="6" idx="2"/>
              <a:endCxn id="7" idx="6"/>
            </p:cNvCxnSpPr>
            <p:nvPr/>
          </p:nvCxnSpPr>
          <p:spPr>
            <a:xfrm flipH="1">
              <a:off x="5286703" y="4834758"/>
              <a:ext cx="788276" cy="6306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18B8075-642B-8DE4-A72A-0F646BDE2BBF}"/>
                </a:ext>
              </a:extLst>
            </p:cNvPr>
            <p:cNvCxnSpPr>
              <a:cxnSpLocks/>
              <a:stCxn id="8" idx="2"/>
              <a:endCxn id="9" idx="6"/>
            </p:cNvCxnSpPr>
            <p:nvPr/>
          </p:nvCxnSpPr>
          <p:spPr>
            <a:xfrm flipH="1">
              <a:off x="4046482" y="3415861"/>
              <a:ext cx="3142594" cy="32793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770658-66B0-E9E1-DDB1-23B2845888FB}"/>
              </a:ext>
            </a:extLst>
          </p:cNvPr>
          <p:cNvGrpSpPr/>
          <p:nvPr/>
        </p:nvGrpSpPr>
        <p:grpSpPr>
          <a:xfrm>
            <a:off x="6970989" y="3601929"/>
            <a:ext cx="2561895" cy="2743200"/>
            <a:chOff x="6970989" y="3601929"/>
            <a:chExt cx="2561895" cy="274320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08E7D25-568C-945D-DB04-B038D1774021}"/>
                </a:ext>
              </a:extLst>
            </p:cNvPr>
            <p:cNvGrpSpPr/>
            <p:nvPr/>
          </p:nvGrpSpPr>
          <p:grpSpPr>
            <a:xfrm>
              <a:off x="6973614" y="3601929"/>
              <a:ext cx="2559269" cy="2743200"/>
              <a:chOff x="7761889" y="3775351"/>
              <a:chExt cx="2559269" cy="274320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DCA30DE-F135-8EE1-EC47-C3928CB544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743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3C4CF37-0DE2-6271-FFCE-0907BBE729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5597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D50C14B9-B161-EE0A-0E70-D4000476D6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61889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685E33D-9266-3AAE-04A0-B4F7F4D527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97451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2FF0F3BC-7373-B41C-5E4C-671E91DDB3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09305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D4E25FA8-3F9E-9659-3477-28879071DD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21158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BCE7BC2-1723-7D93-7AF3-3A1A7CF56B05}"/>
                </a:ext>
              </a:extLst>
            </p:cNvPr>
            <p:cNvGrpSpPr/>
            <p:nvPr/>
          </p:nvGrpSpPr>
          <p:grpSpPr>
            <a:xfrm rot="5400000">
              <a:off x="6888310" y="3687236"/>
              <a:ext cx="2727253" cy="2561895"/>
              <a:chOff x="7761889" y="3775351"/>
              <a:chExt cx="2570918" cy="2743200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4E3A05A5-03B1-AEEB-C777-FBB031F66D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743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ABEC243-B014-9AD7-C0FC-4A4B5ADE68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5597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3626238E-6CD6-7108-231C-FD81F75D82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61889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4CFA90EF-C754-CE07-E446-FFBD35D337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97451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7446B9F2-98A2-BA16-9029-1F85C6B0CE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09305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DC2B2CFD-F791-B96B-E5F5-495B22D7AD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32807" y="3775351"/>
                <a:ext cx="0" cy="274320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42E1EEF8-A0CF-F677-7D8B-0CA7E71F1337}"/>
              </a:ext>
            </a:extLst>
          </p:cNvPr>
          <p:cNvSpPr txBox="1"/>
          <p:nvPr/>
        </p:nvSpPr>
        <p:spPr>
          <a:xfrm>
            <a:off x="6649193" y="370696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ECDFDA-6494-E8C1-9BFB-5E2007830698}"/>
              </a:ext>
            </a:extLst>
          </p:cNvPr>
          <p:cNvSpPr txBox="1"/>
          <p:nvPr/>
        </p:nvSpPr>
        <p:spPr>
          <a:xfrm>
            <a:off x="6649193" y="424826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44CDCB6-2339-D1A1-FAAA-1CA42ECD898F}"/>
              </a:ext>
            </a:extLst>
          </p:cNvPr>
          <p:cNvSpPr txBox="1"/>
          <p:nvPr/>
        </p:nvSpPr>
        <p:spPr>
          <a:xfrm>
            <a:off x="6649193" y="53308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852C54A-5308-3D65-1DE0-55B9836D0085}"/>
              </a:ext>
            </a:extLst>
          </p:cNvPr>
          <p:cNvSpPr txBox="1"/>
          <p:nvPr/>
        </p:nvSpPr>
        <p:spPr>
          <a:xfrm>
            <a:off x="6649193" y="47895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EE4D334-0A73-7A4B-6612-198C627FE864}"/>
              </a:ext>
            </a:extLst>
          </p:cNvPr>
          <p:cNvSpPr txBox="1"/>
          <p:nvPr/>
        </p:nvSpPr>
        <p:spPr>
          <a:xfrm>
            <a:off x="6649193" y="58721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0EE841F-B3D9-515C-9216-E844668F3697}"/>
              </a:ext>
            </a:extLst>
          </p:cNvPr>
          <p:cNvSpPr/>
          <p:nvPr/>
        </p:nvSpPr>
        <p:spPr>
          <a:xfrm>
            <a:off x="7997322" y="3601929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B8356A3-8029-610E-DAD0-096747A07FB2}"/>
              </a:ext>
            </a:extLst>
          </p:cNvPr>
          <p:cNvSpPr/>
          <p:nvPr/>
        </p:nvSpPr>
        <p:spPr>
          <a:xfrm>
            <a:off x="7992502" y="4148930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7E93CD9-4DF8-515C-67CB-78C0228FB8B2}"/>
              </a:ext>
            </a:extLst>
          </p:cNvPr>
          <p:cNvSpPr/>
          <p:nvPr/>
        </p:nvSpPr>
        <p:spPr>
          <a:xfrm>
            <a:off x="8509174" y="3592220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5E83E8-90FA-3803-E0EB-663D45ED5FFF}"/>
              </a:ext>
            </a:extLst>
          </p:cNvPr>
          <p:cNvSpPr/>
          <p:nvPr/>
        </p:nvSpPr>
        <p:spPr>
          <a:xfrm>
            <a:off x="6977847" y="5242725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C3C76AA-5CB8-3F03-4039-764E355A00E2}"/>
              </a:ext>
            </a:extLst>
          </p:cNvPr>
          <p:cNvSpPr/>
          <p:nvPr/>
        </p:nvSpPr>
        <p:spPr>
          <a:xfrm>
            <a:off x="6974468" y="4699284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4B4EDB5-C168-4969-B081-E2007855AB7A}"/>
              </a:ext>
            </a:extLst>
          </p:cNvPr>
          <p:cNvSpPr/>
          <p:nvPr/>
        </p:nvSpPr>
        <p:spPr>
          <a:xfrm>
            <a:off x="7482471" y="4692503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0FB5E6B-B5A8-E422-76A6-46F9EE4455FA}"/>
              </a:ext>
            </a:extLst>
          </p:cNvPr>
          <p:cNvSpPr/>
          <p:nvPr/>
        </p:nvSpPr>
        <p:spPr>
          <a:xfrm>
            <a:off x="9021028" y="5228880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7BB2371-D6A3-E719-1808-3C4911042B91}"/>
              </a:ext>
            </a:extLst>
          </p:cNvPr>
          <p:cNvSpPr/>
          <p:nvPr/>
        </p:nvSpPr>
        <p:spPr>
          <a:xfrm>
            <a:off x="8522584" y="5778462"/>
            <a:ext cx="511854" cy="54560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9898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599A5-F9B1-13F4-59EE-13C69AB5A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A1C5B-87A3-A222-7BAE-845702666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GNNs are used to analyze data that is naturally represented as a graph.</a:t>
            </a:r>
          </a:p>
          <a:p>
            <a:r>
              <a:rPr lang="en-US" dirty="0"/>
              <a:t>Shallow-layers consider nearby connections, while deeper layers incorporate information for further away connections.</a:t>
            </a:r>
          </a:p>
          <a:p>
            <a:r>
              <a:rPr lang="en-US" dirty="0"/>
              <a:t>GNNs can be used to make predictions about the entire graph, specific nodes, or to predict edges (amongst other things)!</a:t>
            </a:r>
          </a:p>
        </p:txBody>
      </p:sp>
    </p:spTree>
    <p:extLst>
      <p:ext uri="{BB962C8B-B14F-4D97-AF65-F5344CB8AC3E}">
        <p14:creationId xmlns:p14="http://schemas.microsoft.com/office/powerpoint/2010/main" val="32818800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8529B-310D-1F07-8022-E265639D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FA94-6406-1297-7E26-6D6B36FB1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2"/>
                </a:solidFill>
              </a:rPr>
              <a:t>Transformer Neural Networks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Review of RNNs and LSTMs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Sequence-to-sequence models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Motivation for Transformers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Transformer Neural Networks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Examples of RNNs and Transformers</a:t>
            </a:r>
          </a:p>
          <a:p>
            <a:r>
              <a:rPr lang="en-US" dirty="0">
                <a:solidFill>
                  <a:schemeClr val="bg2"/>
                </a:solidFill>
              </a:rPr>
              <a:t>Graph Neural Networks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Motivation for GNNs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GNN Tasks 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General structure of a GNN</a:t>
            </a:r>
          </a:p>
          <a:p>
            <a:r>
              <a:rPr lang="en-US" b="1" dirty="0"/>
              <a:t>Generative Adversarial Networks</a:t>
            </a:r>
          </a:p>
          <a:p>
            <a:pPr lvl="1"/>
            <a:r>
              <a:rPr lang="en-US" b="1" dirty="0"/>
              <a:t>Structure of GANs</a:t>
            </a:r>
          </a:p>
          <a:p>
            <a:pPr lvl="1"/>
            <a:r>
              <a:rPr lang="en-US" b="1" dirty="0"/>
              <a:t>Examples of GANs</a:t>
            </a:r>
          </a:p>
        </p:txBody>
      </p:sp>
    </p:spTree>
    <p:extLst>
      <p:ext uri="{BB962C8B-B14F-4D97-AF65-F5344CB8AC3E}">
        <p14:creationId xmlns:p14="http://schemas.microsoft.com/office/powerpoint/2010/main" val="23545564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EC4DE-4FF2-85EF-3CDB-DD574151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Networks (GANs)</a:t>
            </a:r>
          </a:p>
        </p:txBody>
      </p:sp>
      <p:pic>
        <p:nvPicPr>
          <p:cNvPr id="7" name="Content Placeholder 6" descr="A diagram of different types of objects&#10;&#10;Description automatically generated">
            <a:extLst>
              <a:ext uri="{FF2B5EF4-FFF2-40B4-BE49-F238E27FC236}">
                <a16:creationId xmlns:a16="http://schemas.microsoft.com/office/drawing/2014/main" id="{7A557A8E-9C50-E4C5-D886-59DDCBCB0D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7636" y="1825625"/>
            <a:ext cx="7176727" cy="4351338"/>
          </a:xfrm>
        </p:spPr>
      </p:pic>
    </p:spTree>
    <p:extLst>
      <p:ext uri="{BB962C8B-B14F-4D97-AF65-F5344CB8AC3E}">
        <p14:creationId xmlns:p14="http://schemas.microsoft.com/office/powerpoint/2010/main" val="6799353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EC4DE-4FF2-85EF-3CDB-DD574151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Networks (GANs)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0F411B-81B9-436B-6126-FBAE495C1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GANs include a </a:t>
            </a:r>
            <a:r>
              <a:rPr lang="en-US" b="1" dirty="0"/>
              <a:t>generator</a:t>
            </a:r>
            <a:r>
              <a:rPr lang="en-US" dirty="0"/>
              <a:t> and a </a:t>
            </a:r>
            <a:r>
              <a:rPr lang="en-US" b="1" dirty="0"/>
              <a:t>discriminator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generator</a:t>
            </a:r>
            <a:r>
              <a:rPr lang="en-US" dirty="0"/>
              <a:t> learns to make realistic data.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discriminator</a:t>
            </a:r>
            <a:r>
              <a:rPr lang="en-US" dirty="0"/>
              <a:t> learns to distinguish real from generated data.</a:t>
            </a:r>
          </a:p>
          <a:p>
            <a:endParaRPr lang="en-US" dirty="0"/>
          </a:p>
          <a:p>
            <a:r>
              <a:rPr lang="en-US" dirty="0"/>
              <a:t>Training GANs is a delicate balance, where if either component learns too fast, the other will fail!</a:t>
            </a:r>
          </a:p>
        </p:txBody>
      </p:sp>
    </p:spTree>
    <p:extLst>
      <p:ext uri="{BB962C8B-B14F-4D97-AF65-F5344CB8AC3E}">
        <p14:creationId xmlns:p14="http://schemas.microsoft.com/office/powerpoint/2010/main" val="42797895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EC4DE-4FF2-85EF-3CDB-DD574151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 Example: Artificial Genomes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FC9DA4-C928-60B3-A89B-2BA8B436A587}"/>
              </a:ext>
            </a:extLst>
          </p:cNvPr>
          <p:cNvSpPr txBox="1"/>
          <p:nvPr/>
        </p:nvSpPr>
        <p:spPr>
          <a:xfrm>
            <a:off x="561097" y="2100647"/>
            <a:ext cx="3640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Goal</a:t>
            </a:r>
            <a:r>
              <a:rPr lang="en-US" sz="2400" dirty="0"/>
              <a:t>: generate realistic artificial genomes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Input</a:t>
            </a:r>
            <a:r>
              <a:rPr lang="en-US" sz="2400" dirty="0"/>
              <a:t>: real genomes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Output: </a:t>
            </a:r>
            <a:r>
              <a:rPr lang="en-US" sz="2400" dirty="0"/>
              <a:t>realistic looking genomes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7A83C2F-F7E5-2085-B842-CBAA321E45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58" r="19415" b="32568"/>
          <a:stretch/>
        </p:blipFill>
        <p:spPr bwMode="auto">
          <a:xfrm>
            <a:off x="5350475" y="1533331"/>
            <a:ext cx="2187147" cy="4624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107DCFAD-3B3D-C531-FD7B-4071B9B5E6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58" t="68048" r="19415"/>
          <a:stretch/>
        </p:blipFill>
        <p:spPr bwMode="auto">
          <a:xfrm>
            <a:off x="7537622" y="2333368"/>
            <a:ext cx="2187147" cy="219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411898-13D1-BC51-E899-FB4A5AE19823}"/>
              </a:ext>
            </a:extLst>
          </p:cNvPr>
          <p:cNvSpPr txBox="1"/>
          <p:nvPr/>
        </p:nvSpPr>
        <p:spPr>
          <a:xfrm>
            <a:off x="9947189" y="6476311"/>
            <a:ext cx="2066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Yelmen</a:t>
            </a:r>
            <a:r>
              <a:rPr lang="en-US" dirty="0"/>
              <a:t> et al., 2021</a:t>
            </a:r>
          </a:p>
        </p:txBody>
      </p:sp>
    </p:spTree>
    <p:extLst>
      <p:ext uri="{BB962C8B-B14F-4D97-AF65-F5344CB8AC3E}">
        <p14:creationId xmlns:p14="http://schemas.microsoft.com/office/powerpoint/2010/main" val="17563791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EC4DE-4FF2-85EF-3CDB-DD574151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 Example: </a:t>
            </a:r>
            <a:r>
              <a:rPr lang="en-US" dirty="0" err="1"/>
              <a:t>pg-gan</a:t>
            </a:r>
            <a:endParaRPr lang="en-US" dirty="0"/>
          </a:p>
        </p:txBody>
      </p:sp>
      <p:pic>
        <p:nvPicPr>
          <p:cNvPr id="5" name="Content Placeholder 4" descr="A diagram of a model&#10;&#10;Description automatically generated">
            <a:extLst>
              <a:ext uri="{FF2B5EF4-FFF2-40B4-BE49-F238E27FC236}">
                <a16:creationId xmlns:a16="http://schemas.microsoft.com/office/drawing/2014/main" id="{640DF281-1D0D-54B2-16EA-090BFCD15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5128" y="1961549"/>
            <a:ext cx="7535775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FC9DA4-C928-60B3-A89B-2BA8B436A587}"/>
              </a:ext>
            </a:extLst>
          </p:cNvPr>
          <p:cNvSpPr txBox="1"/>
          <p:nvPr/>
        </p:nvSpPr>
        <p:spPr>
          <a:xfrm>
            <a:off x="561097" y="2100647"/>
            <a:ext cx="3640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Goal</a:t>
            </a:r>
            <a:r>
              <a:rPr lang="en-US" dirty="0"/>
              <a:t>: infer evolutionary parameters (e.g. population size)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Input</a:t>
            </a:r>
            <a:r>
              <a:rPr lang="en-US" dirty="0"/>
              <a:t>: sequence alignment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Output: </a:t>
            </a:r>
            <a:r>
              <a:rPr lang="en-US" dirty="0"/>
              <a:t>parameters of an evolutionary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usage assumes that the parameters that lead to the production of the most realistic alignments are the best parameters for the data.</a:t>
            </a:r>
          </a:p>
        </p:txBody>
      </p:sp>
    </p:spTree>
    <p:extLst>
      <p:ext uri="{BB962C8B-B14F-4D97-AF65-F5344CB8AC3E}">
        <p14:creationId xmlns:p14="http://schemas.microsoft.com/office/powerpoint/2010/main" val="15049721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EC4DE-4FF2-85EF-3CDB-DD574151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 Example: </a:t>
            </a:r>
            <a:r>
              <a:rPr lang="en-US" dirty="0" err="1"/>
              <a:t>phyloGAN</a:t>
            </a:r>
            <a:endParaRPr lang="en-US" dirty="0"/>
          </a:p>
        </p:txBody>
      </p:sp>
      <p:pic>
        <p:nvPicPr>
          <p:cNvPr id="7" name="Content Placeholder 6" descr="A diagram of a gene sequence&#10;&#10;Description automatically generated">
            <a:extLst>
              <a:ext uri="{FF2B5EF4-FFF2-40B4-BE49-F238E27FC236}">
                <a16:creationId xmlns:a16="http://schemas.microsoft.com/office/drawing/2014/main" id="{D74895B7-176F-072F-CF3B-F6E0F506C1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7550" y="1912122"/>
            <a:ext cx="7535775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B25C1C-BDFE-4FC7-C689-DCA38A172105}"/>
              </a:ext>
            </a:extLst>
          </p:cNvPr>
          <p:cNvSpPr txBox="1"/>
          <p:nvPr/>
        </p:nvSpPr>
        <p:spPr>
          <a:xfrm>
            <a:off x="561097" y="2100647"/>
            <a:ext cx="3640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Goal</a:t>
            </a:r>
            <a:r>
              <a:rPr lang="en-US" dirty="0"/>
              <a:t>: infer phylogenetic tree topology from a sequence alignment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Input</a:t>
            </a:r>
            <a:r>
              <a:rPr lang="en-US" dirty="0"/>
              <a:t>: sequence alignment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Output: </a:t>
            </a:r>
            <a:r>
              <a:rPr lang="en-US" dirty="0"/>
              <a:t>tree topology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usage assumes that the tree that leads to the production of the most realistic alignments is the best tree for the real data.</a:t>
            </a:r>
          </a:p>
        </p:txBody>
      </p:sp>
    </p:spTree>
    <p:extLst>
      <p:ext uri="{BB962C8B-B14F-4D97-AF65-F5344CB8AC3E}">
        <p14:creationId xmlns:p14="http://schemas.microsoft.com/office/powerpoint/2010/main" val="8251656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0A763-9CC3-3EE4-E1A7-56C67BAFB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3A5C2-C50A-AC31-E1F0-250174EF0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GANs include a generator, which aims to create realistic fake data, and a discriminator, which aims to distinguish real from fake data.</a:t>
            </a:r>
          </a:p>
          <a:p>
            <a:r>
              <a:rPr lang="en-US" dirty="0"/>
              <a:t>GANs are challenging to train.</a:t>
            </a:r>
          </a:p>
          <a:p>
            <a:r>
              <a:rPr lang="en-US" dirty="0"/>
              <a:t>GANs can be used to infer models and parameters if we assume that the true models and parameters are the most likely to generate realistic fake data.</a:t>
            </a:r>
          </a:p>
        </p:txBody>
      </p:sp>
    </p:spTree>
    <p:extLst>
      <p:ext uri="{BB962C8B-B14F-4D97-AF65-F5344CB8AC3E}">
        <p14:creationId xmlns:p14="http://schemas.microsoft.com/office/powerpoint/2010/main" val="1574391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8529B-310D-1F07-8022-E265639D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FA94-6406-1297-7E26-6D6B36FB1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Transformer Neural Networks</a:t>
            </a:r>
          </a:p>
          <a:p>
            <a:pPr lvl="1"/>
            <a:r>
              <a:rPr lang="en-US" b="1" dirty="0"/>
              <a:t>Review of RNNs and LSTMs</a:t>
            </a:r>
          </a:p>
          <a:p>
            <a:pPr lvl="1"/>
            <a:r>
              <a:rPr lang="en-US" b="1" dirty="0"/>
              <a:t>Sequence-to-sequence models</a:t>
            </a:r>
          </a:p>
          <a:p>
            <a:pPr lvl="1"/>
            <a:r>
              <a:rPr lang="en-US" b="1" dirty="0"/>
              <a:t>Motivation for Transformers</a:t>
            </a:r>
          </a:p>
          <a:p>
            <a:pPr lvl="1"/>
            <a:r>
              <a:rPr lang="en-US" b="1" dirty="0"/>
              <a:t>Transformer Neural Networks</a:t>
            </a:r>
          </a:p>
          <a:p>
            <a:pPr lvl="1"/>
            <a:r>
              <a:rPr lang="en-US" b="1" dirty="0"/>
              <a:t>Examples of RNNs and Transformers</a:t>
            </a:r>
          </a:p>
          <a:p>
            <a:r>
              <a:rPr lang="en-US" dirty="0">
                <a:solidFill>
                  <a:schemeClr val="bg2"/>
                </a:solidFill>
              </a:rPr>
              <a:t>Graph Neural Networks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Motivation for GNNs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GNN Tasks 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General structure of a GNN</a:t>
            </a:r>
          </a:p>
          <a:p>
            <a:r>
              <a:rPr lang="en-US" dirty="0">
                <a:solidFill>
                  <a:schemeClr val="bg2"/>
                </a:solidFill>
              </a:rPr>
              <a:t>Generative Adversarial Networks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Structure of GANs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Examples of GANs</a:t>
            </a:r>
          </a:p>
        </p:txBody>
      </p:sp>
    </p:spTree>
    <p:extLst>
      <p:ext uri="{BB962C8B-B14F-4D97-AF65-F5344CB8AC3E}">
        <p14:creationId xmlns:p14="http://schemas.microsoft.com/office/powerpoint/2010/main" val="32319236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8529B-310D-1F07-8022-E265639D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FA94-6406-1297-7E26-6D6B36FB1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Transformer Neural Networks</a:t>
            </a:r>
          </a:p>
          <a:p>
            <a:pPr lvl="1"/>
            <a:r>
              <a:rPr lang="en-US" dirty="0"/>
              <a:t>Review of RNNs and LSTMs</a:t>
            </a:r>
          </a:p>
          <a:p>
            <a:pPr lvl="1"/>
            <a:r>
              <a:rPr lang="en-US" dirty="0"/>
              <a:t>Sequence-to-sequence models</a:t>
            </a:r>
          </a:p>
          <a:p>
            <a:pPr lvl="1"/>
            <a:r>
              <a:rPr lang="en-US" dirty="0"/>
              <a:t>Motivation for Transformers</a:t>
            </a:r>
          </a:p>
          <a:p>
            <a:pPr lvl="1"/>
            <a:r>
              <a:rPr lang="en-US" dirty="0"/>
              <a:t>Transformer Neural Networks</a:t>
            </a:r>
          </a:p>
          <a:p>
            <a:pPr lvl="1"/>
            <a:r>
              <a:rPr lang="en-US" dirty="0"/>
              <a:t>Examples of RNNs and Transformers</a:t>
            </a:r>
          </a:p>
          <a:p>
            <a:r>
              <a:rPr lang="en-US" dirty="0"/>
              <a:t>Graph Neural Networks</a:t>
            </a:r>
          </a:p>
          <a:p>
            <a:pPr lvl="1"/>
            <a:r>
              <a:rPr lang="en-US" dirty="0"/>
              <a:t>Motivation for GNNs</a:t>
            </a:r>
          </a:p>
          <a:p>
            <a:pPr lvl="1"/>
            <a:r>
              <a:rPr lang="en-US" dirty="0"/>
              <a:t>GNN Tasks </a:t>
            </a:r>
          </a:p>
          <a:p>
            <a:pPr lvl="1"/>
            <a:r>
              <a:rPr lang="en-US" dirty="0"/>
              <a:t>General structure of a GNN</a:t>
            </a:r>
          </a:p>
          <a:p>
            <a:r>
              <a:rPr lang="en-US" dirty="0"/>
              <a:t>Generative Adversarial Networks</a:t>
            </a:r>
          </a:p>
          <a:p>
            <a:pPr lvl="1"/>
            <a:r>
              <a:rPr lang="en-US" dirty="0"/>
              <a:t>Structure of GANs</a:t>
            </a:r>
          </a:p>
          <a:p>
            <a:pPr lvl="1"/>
            <a:r>
              <a:rPr lang="en-US" dirty="0"/>
              <a:t>Examples of GANs</a:t>
            </a:r>
          </a:p>
        </p:txBody>
      </p:sp>
    </p:spTree>
    <p:extLst>
      <p:ext uri="{BB962C8B-B14F-4D97-AF65-F5344CB8AC3E}">
        <p14:creationId xmlns:p14="http://schemas.microsoft.com/office/powerpoint/2010/main" val="3580496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7BE6D-8E8D-EF09-19EB-E6F69CD32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RNNs and LSTMs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75BA3-75A7-9619-3D79-C60503252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Recurrent Neural Networks (RNNs) use </a:t>
            </a:r>
            <a:r>
              <a:rPr lang="en-US" b="1" dirty="0"/>
              <a:t>feedback loops</a:t>
            </a:r>
            <a:r>
              <a:rPr lang="en-US" dirty="0"/>
              <a:t> to process </a:t>
            </a:r>
            <a:r>
              <a:rPr lang="en-US" b="1" dirty="0"/>
              <a:t>different amounts </a:t>
            </a:r>
            <a:r>
              <a:rPr lang="en-US" dirty="0"/>
              <a:t>of </a:t>
            </a:r>
            <a:r>
              <a:rPr lang="en-US" b="1" dirty="0"/>
              <a:t>sequential</a:t>
            </a:r>
            <a:r>
              <a:rPr lang="en-US" dirty="0"/>
              <a:t> input.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2DD93D-AF51-FABA-1431-8C4BD3DFC905}"/>
              </a:ext>
            </a:extLst>
          </p:cNvPr>
          <p:cNvSpPr/>
          <p:nvPr/>
        </p:nvSpPr>
        <p:spPr>
          <a:xfrm>
            <a:off x="1358674" y="3500087"/>
            <a:ext cx="856242" cy="69197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FB798F-9A22-D213-BC04-FAB7216EA64C}"/>
              </a:ext>
            </a:extLst>
          </p:cNvPr>
          <p:cNvSpPr txBox="1"/>
          <p:nvPr/>
        </p:nvSpPr>
        <p:spPr>
          <a:xfrm>
            <a:off x="1437180" y="3130755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input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8F76660-D60E-7CDD-F63B-A3428E8E3DC6}"/>
              </a:ext>
            </a:extLst>
          </p:cNvPr>
          <p:cNvCxnSpPr>
            <a:stCxn id="4" idx="3"/>
          </p:cNvCxnSpPr>
          <p:nvPr/>
        </p:nvCxnSpPr>
        <p:spPr>
          <a:xfrm>
            <a:off x="2214916" y="3846076"/>
            <a:ext cx="4659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102744DB-CA7E-316B-19BD-BA215E412C25}"/>
              </a:ext>
            </a:extLst>
          </p:cNvPr>
          <p:cNvSpPr/>
          <p:nvPr/>
        </p:nvSpPr>
        <p:spPr>
          <a:xfrm>
            <a:off x="2680848" y="3677879"/>
            <a:ext cx="599844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EB601B-2261-5EB2-2EF4-792252DBC970}"/>
              </a:ext>
            </a:extLst>
          </p:cNvPr>
          <p:cNvSpPr txBox="1"/>
          <p:nvPr/>
        </p:nvSpPr>
        <p:spPr>
          <a:xfrm>
            <a:off x="2753727" y="3304082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w</a:t>
            </a:r>
            <a:r>
              <a:rPr lang="en-US" b="1" baseline="-25000" dirty="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C80AF3-A20C-C5F3-8CF8-C13A4D8063AB}"/>
              </a:ext>
            </a:extLst>
          </p:cNvPr>
          <p:cNvSpPr txBox="1"/>
          <p:nvPr/>
        </p:nvSpPr>
        <p:spPr>
          <a:xfrm>
            <a:off x="2670371" y="3661410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x1.8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AB3DE99-643F-2301-8A9B-27B19F76F57A}"/>
              </a:ext>
            </a:extLst>
          </p:cNvPr>
          <p:cNvCxnSpPr/>
          <p:nvPr/>
        </p:nvCxnSpPr>
        <p:spPr>
          <a:xfrm>
            <a:off x="3304124" y="3848112"/>
            <a:ext cx="4659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A84F677-C7C6-27F4-78F2-38A3EABCDDE2}"/>
              </a:ext>
            </a:extLst>
          </p:cNvPr>
          <p:cNvSpPr/>
          <p:nvPr/>
        </p:nvSpPr>
        <p:spPr>
          <a:xfrm>
            <a:off x="4365932" y="3673082"/>
            <a:ext cx="599844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7EA7F7-9BC4-7477-C6E4-FFBE1C4A93C0}"/>
              </a:ext>
            </a:extLst>
          </p:cNvPr>
          <p:cNvSpPr txBox="1"/>
          <p:nvPr/>
        </p:nvSpPr>
        <p:spPr>
          <a:xfrm>
            <a:off x="4416424" y="3315421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b</a:t>
            </a:r>
            <a:r>
              <a:rPr lang="en-US" b="1" baseline="-25000" dirty="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BEB147-A709-03F3-0996-1F290D44C71E}"/>
              </a:ext>
            </a:extLst>
          </p:cNvPr>
          <p:cNvSpPr txBox="1"/>
          <p:nvPr/>
        </p:nvSpPr>
        <p:spPr>
          <a:xfrm>
            <a:off x="4328927" y="3661410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+0.0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A8F503-4D45-A7B2-A89A-A132796ACAAD}"/>
              </a:ext>
            </a:extLst>
          </p:cNvPr>
          <p:cNvSpPr txBox="1"/>
          <p:nvPr/>
        </p:nvSpPr>
        <p:spPr>
          <a:xfrm>
            <a:off x="3725670" y="3655907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</a:t>
            </a:r>
            <a:endParaRPr lang="en-US" baseline="-250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5DC462-9665-0EF1-A4A0-63AA56380CA8}"/>
              </a:ext>
            </a:extLst>
          </p:cNvPr>
          <p:cNvCxnSpPr/>
          <p:nvPr/>
        </p:nvCxnSpPr>
        <p:spPr>
          <a:xfrm>
            <a:off x="4965776" y="3840573"/>
            <a:ext cx="4659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82D04C5-AB49-ABF9-F1AD-EE3D125719E9}"/>
              </a:ext>
            </a:extLst>
          </p:cNvPr>
          <p:cNvSpPr/>
          <p:nvPr/>
        </p:nvSpPr>
        <p:spPr>
          <a:xfrm>
            <a:off x="5458621" y="3513815"/>
            <a:ext cx="856242" cy="691978"/>
          </a:xfrm>
          <a:prstGeom prst="rect">
            <a:avLst/>
          </a:prstGeom>
          <a:noFill/>
          <a:ln w="317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3EEED60-A95B-2886-B142-65952C1571F9}"/>
              </a:ext>
            </a:extLst>
          </p:cNvPr>
          <p:cNvCxnSpPr/>
          <p:nvPr/>
        </p:nvCxnSpPr>
        <p:spPr>
          <a:xfrm>
            <a:off x="5458621" y="4042414"/>
            <a:ext cx="428121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8C4E242-6AAC-57DE-870F-C746F13E9456}"/>
              </a:ext>
            </a:extLst>
          </p:cNvPr>
          <p:cNvCxnSpPr/>
          <p:nvPr/>
        </p:nvCxnSpPr>
        <p:spPr>
          <a:xfrm flipV="1">
            <a:off x="5886742" y="3673396"/>
            <a:ext cx="428121" cy="36933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FA57191-BD72-6C08-5222-83234D8F4380}"/>
              </a:ext>
            </a:extLst>
          </p:cNvPr>
          <p:cNvSpPr txBox="1"/>
          <p:nvPr/>
        </p:nvSpPr>
        <p:spPr>
          <a:xfrm>
            <a:off x="5485886" y="3535060"/>
            <a:ext cx="73295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4"/>
                </a:solidFill>
              </a:rPr>
              <a:t>ReLU</a:t>
            </a:r>
            <a:endParaRPr lang="en-US" b="1" baseline="-25000" dirty="0">
              <a:solidFill>
                <a:schemeClr val="accent4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A6FFA95-D663-364D-1B48-DF6B4D32342A}"/>
              </a:ext>
            </a:extLst>
          </p:cNvPr>
          <p:cNvCxnSpPr/>
          <p:nvPr/>
        </p:nvCxnSpPr>
        <p:spPr>
          <a:xfrm>
            <a:off x="6322558" y="3850894"/>
            <a:ext cx="4659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140FF5F0-BC76-9F81-F2FA-0C0C3E03CB5D}"/>
              </a:ext>
            </a:extLst>
          </p:cNvPr>
          <p:cNvSpPr/>
          <p:nvPr/>
        </p:nvSpPr>
        <p:spPr>
          <a:xfrm>
            <a:off x="6788490" y="3682697"/>
            <a:ext cx="599844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C107A6-AF35-0EB0-849D-77A972B17967}"/>
              </a:ext>
            </a:extLst>
          </p:cNvPr>
          <p:cNvSpPr txBox="1"/>
          <p:nvPr/>
        </p:nvSpPr>
        <p:spPr>
          <a:xfrm>
            <a:off x="6861369" y="330890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w</a:t>
            </a:r>
            <a:r>
              <a:rPr lang="en-US" b="1" baseline="-25000" dirty="0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A04954-8E34-8C87-EE87-08AACB2DD861}"/>
              </a:ext>
            </a:extLst>
          </p:cNvPr>
          <p:cNvSpPr txBox="1"/>
          <p:nvPr/>
        </p:nvSpPr>
        <p:spPr>
          <a:xfrm>
            <a:off x="6778013" y="3666228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x1.1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62627A3-9A49-A4CA-E92E-354841809D16}"/>
              </a:ext>
            </a:extLst>
          </p:cNvPr>
          <p:cNvCxnSpPr/>
          <p:nvPr/>
        </p:nvCxnSpPr>
        <p:spPr>
          <a:xfrm>
            <a:off x="7411766" y="3852930"/>
            <a:ext cx="4659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4B24F8D5-52F4-422B-9DAC-8FFC78B185D1}"/>
              </a:ext>
            </a:extLst>
          </p:cNvPr>
          <p:cNvSpPr/>
          <p:nvPr/>
        </p:nvSpPr>
        <p:spPr>
          <a:xfrm>
            <a:off x="7929884" y="3694369"/>
            <a:ext cx="599844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4E46A35-EA26-DA60-B4ED-BC7386077BC7}"/>
              </a:ext>
            </a:extLst>
          </p:cNvPr>
          <p:cNvSpPr txBox="1"/>
          <p:nvPr/>
        </p:nvSpPr>
        <p:spPr>
          <a:xfrm>
            <a:off x="7980376" y="333670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b</a:t>
            </a:r>
            <a:r>
              <a:rPr lang="en-US" b="1" baseline="-25000" dirty="0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74E5ED-621F-8924-50CE-84BF01313B45}"/>
              </a:ext>
            </a:extLst>
          </p:cNvPr>
          <p:cNvSpPr txBox="1"/>
          <p:nvPr/>
        </p:nvSpPr>
        <p:spPr>
          <a:xfrm>
            <a:off x="7868165" y="3682697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+0.0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D386B06-A255-9B84-015B-7A584EF35BF7}"/>
              </a:ext>
            </a:extLst>
          </p:cNvPr>
          <p:cNvSpPr/>
          <p:nvPr/>
        </p:nvSpPr>
        <p:spPr>
          <a:xfrm>
            <a:off x="9052094" y="3558403"/>
            <a:ext cx="856242" cy="69197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A103DE-F5A0-3B9C-4DBA-63F738154AAE}"/>
              </a:ext>
            </a:extLst>
          </p:cNvPr>
          <p:cNvSpPr txBox="1"/>
          <p:nvPr/>
        </p:nvSpPr>
        <p:spPr>
          <a:xfrm>
            <a:off x="9023564" y="3189071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output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0F45FA9-A3F0-C01C-F8A7-F320129CEC17}"/>
              </a:ext>
            </a:extLst>
          </p:cNvPr>
          <p:cNvCxnSpPr/>
          <p:nvPr/>
        </p:nvCxnSpPr>
        <p:spPr>
          <a:xfrm>
            <a:off x="8529728" y="3904392"/>
            <a:ext cx="4659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9C7D1DED-E47F-D3B0-3B99-A60CE797972C}"/>
              </a:ext>
            </a:extLst>
          </p:cNvPr>
          <p:cNvSpPr txBox="1"/>
          <p:nvPr/>
        </p:nvSpPr>
        <p:spPr>
          <a:xfrm>
            <a:off x="5395710" y="4314031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w</a:t>
            </a:r>
            <a:r>
              <a:rPr lang="en-US" b="1" baseline="-25000" dirty="0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ED8F5A34-165A-6C70-08A2-AA73489A92B2}"/>
              </a:ext>
            </a:extLst>
          </p:cNvPr>
          <p:cNvSpPr/>
          <p:nvPr/>
        </p:nvSpPr>
        <p:spPr>
          <a:xfrm>
            <a:off x="4732658" y="4014952"/>
            <a:ext cx="1928294" cy="1057499"/>
          </a:xfrm>
          <a:custGeom>
            <a:avLst/>
            <a:gdLst>
              <a:gd name="connsiteX0" fmla="*/ 1611085 w 1928294"/>
              <a:gd name="connsiteY0" fmla="*/ 0 h 1057499"/>
              <a:gd name="connsiteX1" fmla="*/ 1883228 w 1928294"/>
              <a:gd name="connsiteY1" fmla="*/ 359229 h 1057499"/>
              <a:gd name="connsiteX2" fmla="*/ 1894114 w 1928294"/>
              <a:gd name="connsiteY2" fmla="*/ 772886 h 1057499"/>
              <a:gd name="connsiteX3" fmla="*/ 1545771 w 1928294"/>
              <a:gd name="connsiteY3" fmla="*/ 1012371 h 1057499"/>
              <a:gd name="connsiteX4" fmla="*/ 1001485 w 1928294"/>
              <a:gd name="connsiteY4" fmla="*/ 957943 h 1057499"/>
              <a:gd name="connsiteX5" fmla="*/ 0 w 1928294"/>
              <a:gd name="connsiteY5" fmla="*/ 43543 h 105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294" h="1057499">
                <a:moveTo>
                  <a:pt x="1611085" y="0"/>
                </a:moveTo>
                <a:cubicBezTo>
                  <a:pt x="1723571" y="115207"/>
                  <a:pt x="1836057" y="230415"/>
                  <a:pt x="1883228" y="359229"/>
                </a:cubicBezTo>
                <a:cubicBezTo>
                  <a:pt x="1930400" y="488043"/>
                  <a:pt x="1950357" y="664029"/>
                  <a:pt x="1894114" y="772886"/>
                </a:cubicBezTo>
                <a:cubicBezTo>
                  <a:pt x="1837871" y="881743"/>
                  <a:pt x="1694542" y="981528"/>
                  <a:pt x="1545771" y="1012371"/>
                </a:cubicBezTo>
                <a:cubicBezTo>
                  <a:pt x="1397000" y="1043214"/>
                  <a:pt x="1259113" y="1119414"/>
                  <a:pt x="1001485" y="957943"/>
                </a:cubicBezTo>
                <a:cubicBezTo>
                  <a:pt x="743856" y="796472"/>
                  <a:pt x="371928" y="420007"/>
                  <a:pt x="0" y="43543"/>
                </a:cubicBezTo>
              </a:path>
            </a:pathLst>
          </a:custGeom>
          <a:noFill/>
          <a:ln w="22225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A7FEBE1-35F1-0E11-B8CA-B0E56267B0AD}"/>
              </a:ext>
            </a:extLst>
          </p:cNvPr>
          <p:cNvSpPr/>
          <p:nvPr/>
        </p:nvSpPr>
        <p:spPr>
          <a:xfrm>
            <a:off x="5248060" y="4651280"/>
            <a:ext cx="59984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40C463-DF80-3324-2CEF-3EAE03AC6353}"/>
              </a:ext>
            </a:extLst>
          </p:cNvPr>
          <p:cNvSpPr txBox="1"/>
          <p:nvPr/>
        </p:nvSpPr>
        <p:spPr>
          <a:xfrm>
            <a:off x="5221220" y="4639276"/>
            <a:ext cx="699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x-0.5</a:t>
            </a:r>
          </a:p>
        </p:txBody>
      </p:sp>
    </p:spTree>
    <p:extLst>
      <p:ext uri="{BB962C8B-B14F-4D97-AF65-F5344CB8AC3E}">
        <p14:creationId xmlns:p14="http://schemas.microsoft.com/office/powerpoint/2010/main" val="3334609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FCC4F-631E-9B3B-3D70-D9C6D91F9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RNNs and LSTMs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4429A-47B9-AA20-CAA1-ABDA980C9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Short-Term Memory Networks address the vanishing and exploding gradient challenges associated with standard RNNs.</a:t>
            </a:r>
          </a:p>
        </p:txBody>
      </p:sp>
      <p:pic>
        <p:nvPicPr>
          <p:cNvPr id="114" name="Picture 113" descr="A diagram of a graph&#10;&#10;Description automatically generated">
            <a:extLst>
              <a:ext uri="{FF2B5EF4-FFF2-40B4-BE49-F238E27FC236}">
                <a16:creationId xmlns:a16="http://schemas.microsoft.com/office/drawing/2014/main" id="{859BB535-2610-0CA6-DBDF-FB6E5464D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538" y="2886546"/>
            <a:ext cx="7772400" cy="360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1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DEBE5-76C4-4C5B-09AE-FBC5876E3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Sequence-to-sequence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825E1-ED0D-7081-0BF5-22397FA95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Now, imagine our goal is to translate from one sequence of words to another sequence of words (e.g., language translation)</a:t>
            </a:r>
          </a:p>
          <a:p>
            <a:r>
              <a:rPr lang="en-US" dirty="0"/>
              <a:t>A very early approach to this relied on models composed of multiple recurrent neural networks.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9F4CB8-9CC4-64C0-F27B-D74996DC407A}"/>
              </a:ext>
            </a:extLst>
          </p:cNvPr>
          <p:cNvSpPr/>
          <p:nvPr/>
        </p:nvSpPr>
        <p:spPr>
          <a:xfrm>
            <a:off x="2217683" y="4372303"/>
            <a:ext cx="1975945" cy="13453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Encoder</a:t>
            </a:r>
            <a:r>
              <a:rPr lang="en-US" dirty="0"/>
              <a:t>: A recurrent neural network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2B6E1E-43B3-1C8B-B669-C833FBB3598D}"/>
              </a:ext>
            </a:extLst>
          </p:cNvPr>
          <p:cNvSpPr/>
          <p:nvPr/>
        </p:nvSpPr>
        <p:spPr>
          <a:xfrm>
            <a:off x="6491451" y="4372302"/>
            <a:ext cx="1975945" cy="13453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Decoder</a:t>
            </a:r>
            <a:r>
              <a:rPr lang="en-US" dirty="0"/>
              <a:t>: A recurrent neural network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51982C-ABD9-553A-EEB9-30243ECD3969}"/>
              </a:ext>
            </a:extLst>
          </p:cNvPr>
          <p:cNvSpPr txBox="1"/>
          <p:nvPr/>
        </p:nvSpPr>
        <p:spPr>
          <a:xfrm>
            <a:off x="434866" y="4583300"/>
            <a:ext cx="1282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One-hot encoded input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FF03D6-ABEA-4529-C148-40486A4F9F23}"/>
              </a:ext>
            </a:extLst>
          </p:cNvPr>
          <p:cNvSpPr txBox="1"/>
          <p:nvPr/>
        </p:nvSpPr>
        <p:spPr>
          <a:xfrm>
            <a:off x="8810295" y="4614828"/>
            <a:ext cx="1282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One-hot encoded output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D08CE4B-3A19-336C-69A7-176C5C2C9C5B}"/>
              </a:ext>
            </a:extLst>
          </p:cNvPr>
          <p:cNvCxnSpPr>
            <a:cxnSpLocks/>
            <a:stCxn id="6" idx="3"/>
            <a:endCxn id="4" idx="1"/>
          </p:cNvCxnSpPr>
          <p:nvPr/>
        </p:nvCxnSpPr>
        <p:spPr>
          <a:xfrm>
            <a:off x="1717128" y="5044965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5B29F6-7CF9-883E-AF73-C6478FDDBCD5}"/>
              </a:ext>
            </a:extLst>
          </p:cNvPr>
          <p:cNvCxnSpPr/>
          <p:nvPr/>
        </p:nvCxnSpPr>
        <p:spPr>
          <a:xfrm>
            <a:off x="4193628" y="5013433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2C9DFB9-07AE-71D1-DE8E-725D1479450F}"/>
              </a:ext>
            </a:extLst>
          </p:cNvPr>
          <p:cNvSpPr/>
          <p:nvPr/>
        </p:nvSpPr>
        <p:spPr>
          <a:xfrm>
            <a:off x="4694182" y="4824246"/>
            <a:ext cx="1296715" cy="57806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hidden state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89A281A-67D2-D640-E0BB-0FA4BBF46629}"/>
              </a:ext>
            </a:extLst>
          </p:cNvPr>
          <p:cNvCxnSpPr/>
          <p:nvPr/>
        </p:nvCxnSpPr>
        <p:spPr>
          <a:xfrm>
            <a:off x="5990897" y="5060729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6124738-0F4D-EC26-0A13-A38B7E0D2F04}"/>
              </a:ext>
            </a:extLst>
          </p:cNvPr>
          <p:cNvCxnSpPr/>
          <p:nvPr/>
        </p:nvCxnSpPr>
        <p:spPr>
          <a:xfrm>
            <a:off x="8467396" y="5076493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109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DEBE5-76C4-4C5B-09AE-FBC5876E3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Sequence-to-sequence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825E1-ED0D-7081-0BF5-22397FA95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9442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Input is passed to encoder one word at a time.</a:t>
            </a:r>
          </a:p>
          <a:p>
            <a:r>
              <a:rPr lang="en-US" dirty="0"/>
              <a:t>The output of the encoder is the </a:t>
            </a:r>
            <a:r>
              <a:rPr lang="en-US" b="1" dirty="0"/>
              <a:t>hidden state</a:t>
            </a:r>
            <a:r>
              <a:rPr lang="en-US" dirty="0"/>
              <a:t>.</a:t>
            </a:r>
          </a:p>
          <a:p>
            <a:r>
              <a:rPr lang="en-US" dirty="0"/>
              <a:t>This hidden state is run through the decoder </a:t>
            </a:r>
            <a:r>
              <a:rPr lang="en-US" i="1" dirty="0"/>
              <a:t>n </a:t>
            </a:r>
            <a:r>
              <a:rPr lang="en-US" dirty="0"/>
              <a:t>times to produce </a:t>
            </a:r>
            <a:r>
              <a:rPr lang="en-US" i="1" dirty="0"/>
              <a:t>n </a:t>
            </a:r>
            <a:r>
              <a:rPr lang="en-US" dirty="0"/>
              <a:t>outputs.</a:t>
            </a:r>
          </a:p>
          <a:p>
            <a:r>
              <a:rPr lang="en-US" dirty="0"/>
              <a:t>The loss is a comparison between known outputs and predicted outputs.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9F4CB8-9CC4-64C0-F27B-D74996DC407A}"/>
              </a:ext>
            </a:extLst>
          </p:cNvPr>
          <p:cNvSpPr/>
          <p:nvPr/>
        </p:nvSpPr>
        <p:spPr>
          <a:xfrm>
            <a:off x="2217683" y="4372303"/>
            <a:ext cx="1975945" cy="13453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Encoder</a:t>
            </a:r>
            <a:r>
              <a:rPr lang="en-US" dirty="0"/>
              <a:t>: A recurrent neural network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2B6E1E-43B3-1C8B-B669-C833FBB3598D}"/>
              </a:ext>
            </a:extLst>
          </p:cNvPr>
          <p:cNvSpPr/>
          <p:nvPr/>
        </p:nvSpPr>
        <p:spPr>
          <a:xfrm>
            <a:off x="6491451" y="4372302"/>
            <a:ext cx="1975945" cy="13453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Decoder</a:t>
            </a:r>
            <a:r>
              <a:rPr lang="en-US" dirty="0"/>
              <a:t>: A recurrent neural network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51982C-ABD9-553A-EEB9-30243ECD3969}"/>
              </a:ext>
            </a:extLst>
          </p:cNvPr>
          <p:cNvSpPr txBox="1"/>
          <p:nvPr/>
        </p:nvSpPr>
        <p:spPr>
          <a:xfrm>
            <a:off x="434866" y="4583300"/>
            <a:ext cx="1282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One-hot encoded input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FF03D6-ABEA-4529-C148-40486A4F9F23}"/>
              </a:ext>
            </a:extLst>
          </p:cNvPr>
          <p:cNvSpPr txBox="1"/>
          <p:nvPr/>
        </p:nvSpPr>
        <p:spPr>
          <a:xfrm>
            <a:off x="8810295" y="4614828"/>
            <a:ext cx="1282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One-hot encoded output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D08CE4B-3A19-336C-69A7-176C5C2C9C5B}"/>
              </a:ext>
            </a:extLst>
          </p:cNvPr>
          <p:cNvCxnSpPr>
            <a:cxnSpLocks/>
            <a:stCxn id="6" idx="3"/>
            <a:endCxn id="4" idx="1"/>
          </p:cNvCxnSpPr>
          <p:nvPr/>
        </p:nvCxnSpPr>
        <p:spPr>
          <a:xfrm>
            <a:off x="1717128" y="5044965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5B29F6-7CF9-883E-AF73-C6478FDDBCD5}"/>
              </a:ext>
            </a:extLst>
          </p:cNvPr>
          <p:cNvCxnSpPr/>
          <p:nvPr/>
        </p:nvCxnSpPr>
        <p:spPr>
          <a:xfrm>
            <a:off x="4193628" y="5013433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2C9DFB9-07AE-71D1-DE8E-725D1479450F}"/>
              </a:ext>
            </a:extLst>
          </p:cNvPr>
          <p:cNvSpPr/>
          <p:nvPr/>
        </p:nvSpPr>
        <p:spPr>
          <a:xfrm>
            <a:off x="4694182" y="4824246"/>
            <a:ext cx="1296715" cy="57806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hidden state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89A281A-67D2-D640-E0BB-0FA4BBF46629}"/>
              </a:ext>
            </a:extLst>
          </p:cNvPr>
          <p:cNvCxnSpPr/>
          <p:nvPr/>
        </p:nvCxnSpPr>
        <p:spPr>
          <a:xfrm>
            <a:off x="5990897" y="5060729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6124738-0F4D-EC26-0A13-A38B7E0D2F04}"/>
              </a:ext>
            </a:extLst>
          </p:cNvPr>
          <p:cNvCxnSpPr/>
          <p:nvPr/>
        </p:nvCxnSpPr>
        <p:spPr>
          <a:xfrm>
            <a:off x="8467396" y="5076493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293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DEBE5-76C4-4C5B-09AE-FBC5876E3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simple sequence-to-sequence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825E1-ED0D-7081-0BF5-22397FA95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vanishing gradient problem persists, even if networks like LSTMs are used, particularly with long sequences.</a:t>
            </a:r>
          </a:p>
          <a:p>
            <a:r>
              <a:rPr lang="en-US" dirty="0"/>
              <a:t>Each input must be processed one word at a time, which causes long processing times for long sequences. </a:t>
            </a:r>
          </a:p>
          <a:p>
            <a:r>
              <a:rPr lang="en-US" dirty="0"/>
              <a:t>Transformers can solve many of these issues.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9F4CB8-9CC4-64C0-F27B-D74996DC407A}"/>
              </a:ext>
            </a:extLst>
          </p:cNvPr>
          <p:cNvSpPr/>
          <p:nvPr/>
        </p:nvSpPr>
        <p:spPr>
          <a:xfrm>
            <a:off x="2217683" y="4372303"/>
            <a:ext cx="1975945" cy="13453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Encoder</a:t>
            </a:r>
            <a:r>
              <a:rPr lang="en-US" dirty="0"/>
              <a:t>: A recurrent neural network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2B6E1E-43B3-1C8B-B669-C833FBB3598D}"/>
              </a:ext>
            </a:extLst>
          </p:cNvPr>
          <p:cNvSpPr/>
          <p:nvPr/>
        </p:nvSpPr>
        <p:spPr>
          <a:xfrm>
            <a:off x="6491451" y="4372302"/>
            <a:ext cx="1975945" cy="13453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Decoder</a:t>
            </a:r>
            <a:r>
              <a:rPr lang="en-US" dirty="0"/>
              <a:t>: A recurrent neural network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51982C-ABD9-553A-EEB9-30243ECD3969}"/>
              </a:ext>
            </a:extLst>
          </p:cNvPr>
          <p:cNvSpPr txBox="1"/>
          <p:nvPr/>
        </p:nvSpPr>
        <p:spPr>
          <a:xfrm>
            <a:off x="434866" y="4583300"/>
            <a:ext cx="1282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One-hot encoded input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FF03D6-ABEA-4529-C148-40486A4F9F23}"/>
              </a:ext>
            </a:extLst>
          </p:cNvPr>
          <p:cNvSpPr txBox="1"/>
          <p:nvPr/>
        </p:nvSpPr>
        <p:spPr>
          <a:xfrm>
            <a:off x="8810295" y="4614828"/>
            <a:ext cx="1282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One-hot encoded output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D08CE4B-3A19-336C-69A7-176C5C2C9C5B}"/>
              </a:ext>
            </a:extLst>
          </p:cNvPr>
          <p:cNvCxnSpPr>
            <a:cxnSpLocks/>
            <a:stCxn id="6" idx="3"/>
            <a:endCxn id="4" idx="1"/>
          </p:cNvCxnSpPr>
          <p:nvPr/>
        </p:nvCxnSpPr>
        <p:spPr>
          <a:xfrm>
            <a:off x="1717128" y="5044965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5B29F6-7CF9-883E-AF73-C6478FDDBCD5}"/>
              </a:ext>
            </a:extLst>
          </p:cNvPr>
          <p:cNvCxnSpPr/>
          <p:nvPr/>
        </p:nvCxnSpPr>
        <p:spPr>
          <a:xfrm>
            <a:off x="4193628" y="5013433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2C9DFB9-07AE-71D1-DE8E-725D1479450F}"/>
              </a:ext>
            </a:extLst>
          </p:cNvPr>
          <p:cNvSpPr/>
          <p:nvPr/>
        </p:nvSpPr>
        <p:spPr>
          <a:xfrm>
            <a:off x="4694182" y="4824246"/>
            <a:ext cx="1296715" cy="57806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hidden state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89A281A-67D2-D640-E0BB-0FA4BBF46629}"/>
              </a:ext>
            </a:extLst>
          </p:cNvPr>
          <p:cNvCxnSpPr/>
          <p:nvPr/>
        </p:nvCxnSpPr>
        <p:spPr>
          <a:xfrm>
            <a:off x="5990897" y="5060729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6124738-0F4D-EC26-0A13-A38B7E0D2F04}"/>
              </a:ext>
            </a:extLst>
          </p:cNvPr>
          <p:cNvCxnSpPr/>
          <p:nvPr/>
        </p:nvCxnSpPr>
        <p:spPr>
          <a:xfrm>
            <a:off x="8467396" y="5076493"/>
            <a:ext cx="5005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0029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1825</Words>
  <Application>Microsoft Macintosh PowerPoint</Application>
  <PresentationFormat>Widescreen</PresentationFormat>
  <Paragraphs>339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Aptos</vt:lpstr>
      <vt:lpstr>Aptos Display</vt:lpstr>
      <vt:lpstr>Arial</vt:lpstr>
      <vt:lpstr>Office Theme</vt:lpstr>
      <vt:lpstr>Transformers, Graph Neural Network, and Generative Adversarial Networks</vt:lpstr>
      <vt:lpstr>Looking Forward</vt:lpstr>
      <vt:lpstr>Outline</vt:lpstr>
      <vt:lpstr>Outline</vt:lpstr>
      <vt:lpstr>Review of RNNs and LSTMs</vt:lpstr>
      <vt:lpstr>Review of RNNs and LSTMs</vt:lpstr>
      <vt:lpstr>Sequence-to-sequence models</vt:lpstr>
      <vt:lpstr>Sequence-to-sequence models</vt:lpstr>
      <vt:lpstr>Problems with simple sequence-to-sequence models</vt:lpstr>
      <vt:lpstr>Transformers: Encoder</vt:lpstr>
      <vt:lpstr>Transformers: Encoder</vt:lpstr>
      <vt:lpstr>Transformers: Encoder</vt:lpstr>
      <vt:lpstr>Transformers: Decoder</vt:lpstr>
      <vt:lpstr>Transformer: Decoder</vt:lpstr>
      <vt:lpstr>Transformer: Decoder</vt:lpstr>
      <vt:lpstr>Transformer Summary</vt:lpstr>
      <vt:lpstr>RNN Example: ReLERNN</vt:lpstr>
      <vt:lpstr>RNN Example: ReLERNN</vt:lpstr>
      <vt:lpstr>Transformer Example: AlphaFold</vt:lpstr>
      <vt:lpstr>Transformer Example: AlphaFold</vt:lpstr>
      <vt:lpstr>Outline</vt:lpstr>
      <vt:lpstr>Graphs</vt:lpstr>
      <vt:lpstr>Graphs</vt:lpstr>
      <vt:lpstr>Problems to solve with graphs</vt:lpstr>
      <vt:lpstr>How do we represent graphs?</vt:lpstr>
      <vt:lpstr>How do we represent graphs?</vt:lpstr>
      <vt:lpstr>How do GNNs work?</vt:lpstr>
      <vt:lpstr>2 layered GNN</vt:lpstr>
      <vt:lpstr>Message-passing</vt:lpstr>
      <vt:lpstr>Key Ideas </vt:lpstr>
      <vt:lpstr>Key Ideas</vt:lpstr>
      <vt:lpstr>GNN Summary</vt:lpstr>
      <vt:lpstr>Outline</vt:lpstr>
      <vt:lpstr>Generative Adversarial Networks (GANs)</vt:lpstr>
      <vt:lpstr>Generative Adversarial Networks (GANs)</vt:lpstr>
      <vt:lpstr>GAN Example: Artificial Genomes</vt:lpstr>
      <vt:lpstr>GAN Example: pg-gan</vt:lpstr>
      <vt:lpstr>GAN Example: phyloGAN</vt:lpstr>
      <vt:lpstr>GAN Summary</vt:lpstr>
      <vt:lpstr>Outline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Megan</dc:creator>
  <cp:lastModifiedBy>Smith, Megan</cp:lastModifiedBy>
  <cp:revision>5</cp:revision>
  <dcterms:created xsi:type="dcterms:W3CDTF">2024-03-30T16:09:28Z</dcterms:created>
  <dcterms:modified xsi:type="dcterms:W3CDTF">2024-04-03T15:07:45Z</dcterms:modified>
</cp:coreProperties>
</file>

<file path=docProps/thumbnail.jpeg>
</file>